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handoutMasterIdLst>
    <p:handoutMasterId r:id="rId48"/>
  </p:handoutMasterIdLst>
  <p:sldIdLst>
    <p:sldId id="309" r:id="rId5"/>
    <p:sldId id="317" r:id="rId6"/>
    <p:sldId id="311" r:id="rId7"/>
    <p:sldId id="306" r:id="rId8"/>
    <p:sldId id="295" r:id="rId9"/>
    <p:sldId id="319" r:id="rId10"/>
    <p:sldId id="318" r:id="rId11"/>
    <p:sldId id="322" r:id="rId12"/>
    <p:sldId id="320" r:id="rId13"/>
    <p:sldId id="288" r:id="rId14"/>
    <p:sldId id="316" r:id="rId15"/>
    <p:sldId id="324" r:id="rId16"/>
    <p:sldId id="325" r:id="rId17"/>
    <p:sldId id="321" r:id="rId18"/>
    <p:sldId id="338" r:id="rId19"/>
    <p:sldId id="341" r:id="rId20"/>
    <p:sldId id="329" r:id="rId21"/>
    <p:sldId id="330" r:id="rId22"/>
    <p:sldId id="331" r:id="rId23"/>
    <p:sldId id="332" r:id="rId24"/>
    <p:sldId id="333" r:id="rId25"/>
    <p:sldId id="315" r:id="rId26"/>
    <p:sldId id="314" r:id="rId27"/>
    <p:sldId id="334" r:id="rId28"/>
    <p:sldId id="346" r:id="rId29"/>
    <p:sldId id="327" r:id="rId30"/>
    <p:sldId id="344" r:id="rId31"/>
    <p:sldId id="326" r:id="rId32"/>
    <p:sldId id="345" r:id="rId33"/>
    <p:sldId id="342" r:id="rId34"/>
    <p:sldId id="312" r:id="rId35"/>
    <p:sldId id="323" r:id="rId36"/>
    <p:sldId id="313" r:id="rId37"/>
    <p:sldId id="337" r:id="rId38"/>
    <p:sldId id="268" r:id="rId39"/>
    <p:sldId id="335" r:id="rId40"/>
    <p:sldId id="340" r:id="rId41"/>
    <p:sldId id="336" r:id="rId42"/>
    <p:sldId id="304" r:id="rId43"/>
    <p:sldId id="343" r:id="rId44"/>
    <p:sldId id="292" r:id="rId45"/>
    <p:sldId id="3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E2"/>
    <a:srgbClr val="F3ECE4"/>
    <a:srgbClr val="FAE2F8"/>
    <a:srgbClr val="E2FEE3"/>
    <a:srgbClr val="E5EEFB"/>
    <a:srgbClr val="F7EDE9"/>
    <a:srgbClr val="EEBCBC"/>
    <a:srgbClr val="CC3333"/>
    <a:srgbClr val="F2E6D8"/>
    <a:srgbClr val="C59C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558FC-C1D8-472C-8AEB-A460F84B1B61}" v="83" dt="2023-11-08T19:36:49.077"/>
    <p1510:client id="{3B519A64-1B45-4C83-BCAC-ECA34B827B46}" v="2998" dt="2023-11-08T08:22:50.9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23" autoAdjust="0"/>
    <p:restoredTop sz="94524" autoAdjust="0"/>
  </p:normalViewPr>
  <p:slideViewPr>
    <p:cSldViewPr snapToGrid="0">
      <p:cViewPr varScale="1">
        <p:scale>
          <a:sx n="79" d="100"/>
          <a:sy n="79" d="100"/>
        </p:scale>
        <p:origin x="84" y="34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c8dd456cfdd8675c/Documents/ASU/MSBA/5.%20SCM%20517/CASE%201/Sales_Transaction_Dataset_F23.xlsx" TargetMode="External"/><Relationship Id="rId4" Type="http://schemas.openxmlformats.org/officeDocument/2006/relationships/themeOverride" Target="../theme/themeOverride1.xm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balaj\Downloads\Data%20Visualisation%20(2).xlsx" TargetMode="External"/><Relationship Id="rId4" Type="http://schemas.openxmlformats.org/officeDocument/2006/relationships/themeOverride" Target="../theme/themeOverride2.xm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[Sales_Transaction_Dataset_F23.xlsx]Sheet1!$A$10:$A$18</cx:f>
        <cx:lvl ptCount="9">
          <cx:pt idx="0">STS1</cx:pt>
          <cx:pt idx="1">ZQT2</cx:pt>
          <cx:pt idx="2">ZQT3</cx:pt>
          <cx:pt idx="3">ZQT4</cx:pt>
          <cx:pt idx="4">ZQT5</cx:pt>
          <cx:pt idx="5">ZQT6</cx:pt>
          <cx:pt idx="6">ZQT7</cx:pt>
          <cx:pt idx="7">ZQT8</cx:pt>
          <cx:pt idx="8">STSX</cx:pt>
        </cx:lvl>
      </cx:strDim>
      <cx:numDim type="val">
        <cx:f>[Sales_Transaction_Dataset_F23.xlsx]Sheet1!$B$10:$B$18</cx:f>
        <cx:lvl ptCount="9" formatCode="0.00">
          <cx:pt idx="0">1.8993841916929239</cx:pt>
          <cx:pt idx="1">2.0078037769956354</cx:pt>
          <cx:pt idx="2">3.0696241229526033</cx:pt>
          <cx:pt idx="3">3.5731335459871092</cx:pt>
          <cx:pt idx="4">1.983311778597832</cx:pt>
          <cx:pt idx="5">7.435028382352713</cx:pt>
          <cx:pt idx="6">3.1275360793475948</cx:pt>
          <cx:pt idx="7">6.5318452529339126</cx:pt>
          <cx:pt idx="8">2.0003908921240896</cx:pt>
        </cx:lvl>
      </cx:numDim>
    </cx:data>
  </cx:chartData>
  <cx:chart>
    <cx:title pos="t" align="ctr" overlay="0">
      <cx:tx>
        <cx:txData>
          <cx:v>Process Cycle time ( Analysis )</cx:v>
        </cx:txData>
      </cx:tx>
      <cx:txPr>
        <a:bodyPr vertOverflow="overflow" horzOverflow="overflow" wrap="square" lIns="0" tIns="0" rIns="0" bIns="0"/>
        <a:lstStyle/>
        <a:p>
          <a:pPr algn="ctr" rtl="0">
            <a:defRPr sz="1050" b="1" i="0">
              <a:solidFill>
                <a:srgbClr val="F2F2F2"/>
              </a:solidFill>
              <a:latin typeface="Calibri" panose="020F0502020204030204" pitchFamily="34" charset="0"/>
              <a:ea typeface="Calibri" panose="020F0502020204030204" pitchFamily="34" charset="0"/>
              <a:cs typeface="Calibri" panose="020F0502020204030204" pitchFamily="34" charset="0"/>
            </a:defRPr>
          </a:pPr>
          <a:r>
            <a:rPr lang="en-US" sz="1050" dirty="0"/>
            <a:t>Process Cycle time ( Analysis )</a:t>
          </a:r>
        </a:p>
      </cx:txPr>
    </cx:title>
    <cx:plotArea>
      <cx:plotAreaRegion>
        <cx:series layoutId="clusteredColumn" uniqueId="{7751C8D2-09B6-42C4-BD02-0430796175E8}">
          <cx:tx>
            <cx:txData>
              <cx:f>[Sales_Transaction_Dataset_F23.xlsx]Sheet1!$B$9</cx:f>
              <cx:v>Avg Time</cx:v>
            </cx:txData>
          </cx:tx>
          <cx:dataId val="0"/>
          <cx:layoutPr>
            <cx:aggregation/>
          </cx:layoutPr>
          <cx:axisId val="1"/>
        </cx:series>
        <cx:series layoutId="paretoLine" ownerIdx="0" uniqueId="{BB85D910-7CD2-4B5A-911D-E5D922391D80}">
          <cx:axisId val="2"/>
        </cx:series>
      </cx:plotAreaRegion>
      <cx:axis id="0">
        <cx:catScaling gapWidth="0"/>
        <cx:tickLabels/>
        <cx:txPr>
          <a:bodyPr vertOverflow="overflow" horzOverflow="overflow" wrap="square" lIns="0" tIns="0" rIns="0" bIns="0"/>
          <a:lstStyle/>
          <a:p>
            <a:pPr algn="ctr" rtl="0">
              <a:defRPr sz="1050" b="0" i="0">
                <a:solidFill>
                  <a:srgbClr val="F2F2F2"/>
                </a:solidFill>
                <a:latin typeface="Calibri" panose="020F0502020204030204" pitchFamily="34" charset="0"/>
                <a:ea typeface="Calibri" panose="020F0502020204030204" pitchFamily="34" charset="0"/>
                <a:cs typeface="Calibri" panose="020F0502020204030204" pitchFamily="34" charset="0"/>
              </a:defRPr>
            </a:pPr>
            <a:endParaRPr lang="en-US" sz="1050"/>
          </a:p>
        </cx:txPr>
      </cx:axis>
      <cx:axis id="1">
        <cx:valScaling/>
        <cx:majorGridlines/>
        <cx:tickLabels/>
        <cx:txPr>
          <a:bodyPr vertOverflow="overflow" horzOverflow="overflow" wrap="square" lIns="0" tIns="0" rIns="0" bIns="0"/>
          <a:lstStyle/>
          <a:p>
            <a:pPr algn="ctr" rtl="0">
              <a:defRPr sz="1050" b="0" i="0">
                <a:solidFill>
                  <a:srgbClr val="F2F2F2"/>
                </a:solidFill>
                <a:latin typeface="Calibri" panose="020F0502020204030204" pitchFamily="34" charset="0"/>
                <a:ea typeface="Calibri" panose="020F0502020204030204" pitchFamily="34" charset="0"/>
                <a:cs typeface="Calibri" panose="020F0502020204030204" pitchFamily="34" charset="0"/>
              </a:defRPr>
            </a:pPr>
            <a:endParaRPr lang="en-US" sz="1050"/>
          </a:p>
        </cx:txPr>
      </cx:axis>
      <cx:axis id="2">
        <cx:valScaling max="1" min="0"/>
        <cx:units unit="percentage"/>
        <cx:tickLabels/>
        <cx:txPr>
          <a:bodyPr vertOverflow="overflow" horzOverflow="overflow" wrap="square" lIns="0" tIns="0" rIns="0" bIns="0"/>
          <a:lstStyle/>
          <a:p>
            <a:pPr algn="ctr" rtl="0">
              <a:defRPr sz="1050" b="0" i="0">
                <a:solidFill>
                  <a:srgbClr val="F2F2F2"/>
                </a:solidFill>
                <a:latin typeface="Calibri" panose="020F0502020204030204" pitchFamily="34" charset="0"/>
                <a:ea typeface="Calibri" panose="020F0502020204030204" pitchFamily="34" charset="0"/>
                <a:cs typeface="Calibri" panose="020F0502020204030204" pitchFamily="34" charset="0"/>
              </a:defRPr>
            </a:pPr>
            <a:endParaRPr lang="en-US" sz="1050"/>
          </a:p>
        </cx:txPr>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Sheet2!$A$2:$A$15</cx:f>
        <cx:lvl ptCount="14">
          <cx:pt idx="0">Difficult to identify BSS agent</cx:pt>
          <cx:pt idx="1">Incorrect configuration</cx:pt>
          <cx:pt idx="2">BSS lacks domain knowledge</cx:pt>
          <cx:pt idx="3">Proposal takes too long</cx:pt>
          <cx:pt idx="4">BSS inexperienced</cx:pt>
          <cx:pt idx="5">Errors in configuration</cx:pt>
          <cx:pt idx="6">Terms and conditions had errors</cx:pt>
          <cx:pt idx="7">Incomplete requirements</cx:pt>
          <cx:pt idx="8">Submission process is tedious</cx:pt>
          <cx:pt idx="9">Responses rate is too slow</cx:pt>
          <cx:pt idx="10">pricing is not competitive</cx:pt>
          <cx:pt idx="11">Too many errors by BSS</cx:pt>
          <cx:pt idx="12">too much churn</cx:pt>
          <cx:pt idx="13">ERP system doesn't work well</cx:pt>
        </cx:lvl>
      </cx:strDim>
      <cx:numDim type="val">
        <cx:f>Sheet2!$B$2:$B$15</cx:f>
        <cx:lvl ptCount="14" formatCode="General">
          <cx:pt idx="0">11383</cx:pt>
          <cx:pt idx="1">7499</cx:pt>
          <cx:pt idx="2">7458</cx:pt>
          <cx:pt idx="3">7422</cx:pt>
          <cx:pt idx="4">7415</cx:pt>
          <cx:pt idx="5">3796</cx:pt>
          <cx:pt idx="6">3795</cx:pt>
          <cx:pt idx="7">3791</cx:pt>
          <cx:pt idx="8">3786</cx:pt>
          <cx:pt idx="9">3769</cx:pt>
          <cx:pt idx="10">3754</cx:pt>
          <cx:pt idx="11">3735</cx:pt>
          <cx:pt idx="12">3720</cx:pt>
          <cx:pt idx="13">3677</cx:pt>
        </cx:lvl>
      </cx:numDim>
    </cx:data>
  </cx:chartData>
  <cx:chart>
    <cx:title pos="t" align="ctr" overlay="0">
      <cx:tx>
        <cx:txData>
          <cx:v>Pareto on Seller Feedback</cx:v>
        </cx:txData>
      </cx:tx>
      <cx:txPr>
        <a:bodyPr spcFirstLastPara="1" vertOverflow="ellipsis" horzOverflow="overflow" wrap="square" lIns="0" tIns="0" rIns="0" bIns="0" anchor="ctr" anchorCtr="1"/>
        <a:lstStyle/>
        <a:p>
          <a:pPr algn="ctr" rtl="0">
            <a:defRPr/>
          </a:pPr>
          <a:r>
            <a:rPr lang="en-US" sz="1800" b="1" i="0" u="none" strike="noStrike" baseline="0" dirty="0">
              <a:solidFill>
                <a:schemeClr val="bg1"/>
              </a:solidFill>
              <a:latin typeface="Calibri" panose="020F0502020204030204"/>
            </a:rPr>
            <a:t>Pareto on Seller Feedback</a:t>
          </a:r>
        </a:p>
      </cx:txPr>
    </cx:title>
    <cx:plotArea>
      <cx:plotAreaRegion>
        <cx:series layoutId="clusteredColumn" uniqueId="{8687D5F7-59FD-4975-929E-4EFDEC131DC0}">
          <cx:tx>
            <cx:txData>
              <cx:f>Sheet2!$B$1</cx:f>
              <cx:v>Count of #</cx:v>
            </cx:txData>
          </cx:tx>
          <cx:dataLabels pos="inEnd">
            <cx:visibility seriesName="0" categoryName="0" value="1"/>
          </cx:dataLabels>
          <cx:dataId val="0"/>
          <cx:layoutPr>
            <cx:aggregation/>
          </cx:layoutPr>
          <cx:axisId val="1"/>
        </cx:series>
        <cx:series layoutId="paretoLine" ownerIdx="0" uniqueId="{8A4E99DA-635D-4E31-939B-9131C1E9AEFF}">
          <cx:axisId val="2"/>
        </cx:series>
      </cx:plotAreaRegion>
      <cx:axis id="0">
        <cx:catScaling gapWidth="0"/>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Calibri" panose="020F0502020204030204"/>
            </a:endParaRPr>
          </a:p>
        </cx:txPr>
      </cx:axis>
      <cx:axis id="1" hidden="1">
        <cx:valScaling/>
        <cx:majorGridlines/>
        <cx:tickLabels/>
      </cx:axis>
      <cx:axis id="2">
        <cx:valScaling max="1" min="0"/>
        <cx:units unit="percentage"/>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6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dk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57362D-CB19-45E2-813C-0E3B9ECDAC8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10A6D10-ADDC-479E-B711-04AB4E761123}">
      <dgm:prSet phldrT="[Text]"/>
      <dgm:spPr>
        <a:solidFill>
          <a:schemeClr val="accent4">
            <a:lumMod val="20000"/>
            <a:lumOff val="80000"/>
          </a:schemeClr>
        </a:solidFill>
      </dgm:spPr>
      <dgm:t>
        <a:bodyPr/>
        <a:lstStyle/>
        <a:p>
          <a:r>
            <a:rPr lang="en-US" dirty="0">
              <a:solidFill>
                <a:schemeClr val="tx1"/>
              </a:solidFill>
            </a:rPr>
            <a:t>Total Number of Samples =  75,000</a:t>
          </a:r>
        </a:p>
      </dgm:t>
    </dgm:pt>
    <dgm:pt modelId="{AF4DCD01-8A50-49C8-B26E-90C68F9AD93C}" type="parTrans" cxnId="{6B2A71E4-4E5D-47B2-978B-F67B20C0B39D}">
      <dgm:prSet/>
      <dgm:spPr/>
      <dgm:t>
        <a:bodyPr/>
        <a:lstStyle/>
        <a:p>
          <a:endParaRPr lang="en-US">
            <a:solidFill>
              <a:schemeClr val="tx1"/>
            </a:solidFill>
          </a:endParaRPr>
        </a:p>
      </dgm:t>
    </dgm:pt>
    <dgm:pt modelId="{CAC9EB8D-5D4B-43B5-82B7-1A8AFAC62E1C}" type="sibTrans" cxnId="{6B2A71E4-4E5D-47B2-978B-F67B20C0B39D}">
      <dgm:prSet/>
      <dgm:spPr/>
      <dgm:t>
        <a:bodyPr/>
        <a:lstStyle/>
        <a:p>
          <a:endParaRPr lang="en-US">
            <a:solidFill>
              <a:schemeClr val="tx1"/>
            </a:solidFill>
          </a:endParaRPr>
        </a:p>
      </dgm:t>
    </dgm:pt>
    <dgm:pt modelId="{2950EEAA-AEF8-4EB2-9AD4-F5D8727AF28E}">
      <dgm:prSet phldrT="[Text]"/>
      <dgm:spPr/>
      <dgm:t>
        <a:bodyPr/>
        <a:lstStyle/>
        <a:p>
          <a:r>
            <a:rPr lang="en-US" dirty="0">
              <a:solidFill>
                <a:schemeClr val="tx1"/>
              </a:solidFill>
            </a:rPr>
            <a:t>No of Defects = 21,079</a:t>
          </a:r>
        </a:p>
      </dgm:t>
    </dgm:pt>
    <dgm:pt modelId="{77D13CE9-1874-4F97-B330-7A975FB30461}" type="parTrans" cxnId="{2DC38C5D-E585-42FC-9620-D23FE1081A06}">
      <dgm:prSet/>
      <dgm:spPr/>
      <dgm:t>
        <a:bodyPr/>
        <a:lstStyle/>
        <a:p>
          <a:endParaRPr lang="en-US">
            <a:solidFill>
              <a:schemeClr val="tx1"/>
            </a:solidFill>
          </a:endParaRPr>
        </a:p>
      </dgm:t>
    </dgm:pt>
    <dgm:pt modelId="{CE7B4C11-CBEC-417D-9F91-C6263D300E7A}" type="sibTrans" cxnId="{2DC38C5D-E585-42FC-9620-D23FE1081A06}">
      <dgm:prSet/>
      <dgm:spPr/>
      <dgm:t>
        <a:bodyPr/>
        <a:lstStyle/>
        <a:p>
          <a:endParaRPr lang="en-US">
            <a:solidFill>
              <a:schemeClr val="tx1"/>
            </a:solidFill>
          </a:endParaRPr>
        </a:p>
      </dgm:t>
    </dgm:pt>
    <dgm:pt modelId="{A344AD6F-F091-4014-9502-5CB0E3821EB9}">
      <dgm:prSet phldrT="[Text]"/>
      <dgm:spPr/>
      <dgm:t>
        <a:bodyPr/>
        <a:lstStyle/>
        <a:p>
          <a:r>
            <a:rPr lang="en-US" dirty="0">
              <a:solidFill>
                <a:schemeClr val="tx1"/>
              </a:solidFill>
            </a:rPr>
            <a:t>DPMO = 281053.33</a:t>
          </a:r>
        </a:p>
      </dgm:t>
    </dgm:pt>
    <dgm:pt modelId="{8F28C199-B7F0-4392-981B-FFE4B86A83DE}" type="parTrans" cxnId="{691F9027-52B7-487C-B149-84C9DFC5A3DF}">
      <dgm:prSet/>
      <dgm:spPr/>
      <dgm:t>
        <a:bodyPr/>
        <a:lstStyle/>
        <a:p>
          <a:endParaRPr lang="en-US">
            <a:solidFill>
              <a:schemeClr val="tx1"/>
            </a:solidFill>
          </a:endParaRPr>
        </a:p>
      </dgm:t>
    </dgm:pt>
    <dgm:pt modelId="{A4443FE2-C346-43D4-90DA-E2001B1A2F01}" type="sibTrans" cxnId="{691F9027-52B7-487C-B149-84C9DFC5A3DF}">
      <dgm:prSet/>
      <dgm:spPr/>
      <dgm:t>
        <a:bodyPr/>
        <a:lstStyle/>
        <a:p>
          <a:endParaRPr lang="en-US">
            <a:solidFill>
              <a:schemeClr val="tx1"/>
            </a:solidFill>
          </a:endParaRPr>
        </a:p>
      </dgm:t>
    </dgm:pt>
    <dgm:pt modelId="{04343174-15E5-4295-AEE8-D4721B6C6070}">
      <dgm:prSet phldrT="[Text]"/>
      <dgm:spPr/>
      <dgm:t>
        <a:bodyPr/>
        <a:lstStyle/>
        <a:p>
          <a:r>
            <a:rPr lang="en-US" dirty="0">
              <a:solidFill>
                <a:schemeClr val="bg1"/>
              </a:solidFill>
            </a:rPr>
            <a:t>Current Process Sigma level = 2.0797</a:t>
          </a:r>
        </a:p>
      </dgm:t>
    </dgm:pt>
    <dgm:pt modelId="{8CD1DF31-B666-4FDF-9C54-7FEDEDDEEAD1}" type="parTrans" cxnId="{09EE91E9-C2EB-482B-98DB-E561748F14B3}">
      <dgm:prSet/>
      <dgm:spPr/>
      <dgm:t>
        <a:bodyPr/>
        <a:lstStyle/>
        <a:p>
          <a:endParaRPr lang="en-US">
            <a:solidFill>
              <a:schemeClr val="tx1"/>
            </a:solidFill>
          </a:endParaRPr>
        </a:p>
      </dgm:t>
    </dgm:pt>
    <dgm:pt modelId="{8BDDA024-9D0E-45E3-B811-B1E8CE40A687}" type="sibTrans" cxnId="{09EE91E9-C2EB-482B-98DB-E561748F14B3}">
      <dgm:prSet/>
      <dgm:spPr/>
      <dgm:t>
        <a:bodyPr/>
        <a:lstStyle/>
        <a:p>
          <a:endParaRPr lang="en-US">
            <a:solidFill>
              <a:schemeClr val="tx1"/>
            </a:solidFill>
          </a:endParaRPr>
        </a:p>
      </dgm:t>
    </dgm:pt>
    <dgm:pt modelId="{236CE932-33D7-4E4C-8AED-2BF101692E3A}">
      <dgm:prSet custT="1"/>
      <dgm:spPr/>
      <dgm:t>
        <a:bodyPr/>
        <a:lstStyle/>
        <a:p>
          <a:r>
            <a:rPr lang="en-US" sz="1800" dirty="0"/>
            <a:t>Transactions with Cycle time above SLA limit ( &gt; 35 days )</a:t>
          </a:r>
        </a:p>
      </dgm:t>
    </dgm:pt>
    <dgm:pt modelId="{F99CF0A1-9A4E-4E31-A097-467C27F72EE3}" type="parTrans" cxnId="{8734DC4A-3C42-44F8-8EF4-ADBC8912E792}">
      <dgm:prSet/>
      <dgm:spPr/>
      <dgm:t>
        <a:bodyPr/>
        <a:lstStyle/>
        <a:p>
          <a:endParaRPr lang="en-US"/>
        </a:p>
      </dgm:t>
    </dgm:pt>
    <dgm:pt modelId="{500DE0CE-11E1-4B8B-9671-0D0EA09F8714}" type="sibTrans" cxnId="{8734DC4A-3C42-44F8-8EF4-ADBC8912E792}">
      <dgm:prSet/>
      <dgm:spPr/>
      <dgm:t>
        <a:bodyPr/>
        <a:lstStyle/>
        <a:p>
          <a:endParaRPr lang="en-US"/>
        </a:p>
      </dgm:t>
    </dgm:pt>
    <dgm:pt modelId="{D188D6C7-E2B7-4ED9-A146-D1EC3D777D20}">
      <dgm:prSet custT="1"/>
      <dgm:spPr/>
      <dgm:t>
        <a:bodyPr/>
        <a:lstStyle/>
        <a:p>
          <a:r>
            <a:rPr lang="en-US" sz="1800" dirty="0"/>
            <a:t>Whole transactions data collected from the ERP system.</a:t>
          </a:r>
        </a:p>
      </dgm:t>
    </dgm:pt>
    <dgm:pt modelId="{13564ECD-652B-4DF8-914A-6BCC5BF2E41B}" type="parTrans" cxnId="{60049F8A-1596-4E2F-BBA0-5AEB7F6FD28D}">
      <dgm:prSet/>
      <dgm:spPr/>
      <dgm:t>
        <a:bodyPr/>
        <a:lstStyle/>
        <a:p>
          <a:endParaRPr lang="en-US"/>
        </a:p>
      </dgm:t>
    </dgm:pt>
    <dgm:pt modelId="{A9CA1F40-2111-438A-97E9-27498F05E861}" type="sibTrans" cxnId="{60049F8A-1596-4E2F-BBA0-5AEB7F6FD28D}">
      <dgm:prSet/>
      <dgm:spPr/>
      <dgm:t>
        <a:bodyPr/>
        <a:lstStyle/>
        <a:p>
          <a:endParaRPr lang="en-US"/>
        </a:p>
      </dgm:t>
    </dgm:pt>
    <dgm:pt modelId="{ABCE78AA-52A5-4110-911E-34E4D63FC678}" type="pres">
      <dgm:prSet presAssocID="{8557362D-CB19-45E2-813C-0E3B9ECDAC80}" presName="linear" presStyleCnt="0">
        <dgm:presLayoutVars>
          <dgm:dir/>
          <dgm:animLvl val="lvl"/>
          <dgm:resizeHandles val="exact"/>
        </dgm:presLayoutVars>
      </dgm:prSet>
      <dgm:spPr/>
    </dgm:pt>
    <dgm:pt modelId="{672E9522-289F-445B-A9E4-71BD1DE4C094}" type="pres">
      <dgm:prSet presAssocID="{A10A6D10-ADDC-479E-B711-04AB4E761123}" presName="parentLin" presStyleCnt="0"/>
      <dgm:spPr/>
    </dgm:pt>
    <dgm:pt modelId="{37143254-2672-43CF-9FD2-19E9C3847848}" type="pres">
      <dgm:prSet presAssocID="{A10A6D10-ADDC-479E-B711-04AB4E761123}" presName="parentLeftMargin" presStyleLbl="node1" presStyleIdx="0" presStyleCnt="4"/>
      <dgm:spPr/>
    </dgm:pt>
    <dgm:pt modelId="{C00B4BF1-31F8-4636-910C-47070DE6F8B4}" type="pres">
      <dgm:prSet presAssocID="{A10A6D10-ADDC-479E-B711-04AB4E761123}" presName="parentText" presStyleLbl="node1" presStyleIdx="0" presStyleCnt="4">
        <dgm:presLayoutVars>
          <dgm:chMax val="0"/>
          <dgm:bulletEnabled val="1"/>
        </dgm:presLayoutVars>
      </dgm:prSet>
      <dgm:spPr/>
    </dgm:pt>
    <dgm:pt modelId="{161276CA-E54F-4F14-B47D-D006046B6E5E}" type="pres">
      <dgm:prSet presAssocID="{A10A6D10-ADDC-479E-B711-04AB4E761123}" presName="negativeSpace" presStyleCnt="0"/>
      <dgm:spPr/>
    </dgm:pt>
    <dgm:pt modelId="{948F3804-7675-4BC1-8FFB-59E1827B07CE}" type="pres">
      <dgm:prSet presAssocID="{A10A6D10-ADDC-479E-B711-04AB4E761123}" presName="childText" presStyleLbl="conFgAcc1" presStyleIdx="0" presStyleCnt="4">
        <dgm:presLayoutVars>
          <dgm:bulletEnabled val="1"/>
        </dgm:presLayoutVars>
      </dgm:prSet>
      <dgm:spPr/>
    </dgm:pt>
    <dgm:pt modelId="{2DA93064-7577-4BA0-A9C4-099B39EDE8DD}" type="pres">
      <dgm:prSet presAssocID="{CAC9EB8D-5D4B-43B5-82B7-1A8AFAC62E1C}" presName="spaceBetweenRectangles" presStyleCnt="0"/>
      <dgm:spPr/>
    </dgm:pt>
    <dgm:pt modelId="{23F41367-AC90-41FB-80B7-9C641EFFE2F1}" type="pres">
      <dgm:prSet presAssocID="{2950EEAA-AEF8-4EB2-9AD4-F5D8727AF28E}" presName="parentLin" presStyleCnt="0"/>
      <dgm:spPr/>
    </dgm:pt>
    <dgm:pt modelId="{3FD25F17-96C2-459F-8269-B844C951C402}" type="pres">
      <dgm:prSet presAssocID="{2950EEAA-AEF8-4EB2-9AD4-F5D8727AF28E}" presName="parentLeftMargin" presStyleLbl="node1" presStyleIdx="0" presStyleCnt="4"/>
      <dgm:spPr/>
    </dgm:pt>
    <dgm:pt modelId="{673C574B-DE3F-4978-9C17-E21A1A294E12}" type="pres">
      <dgm:prSet presAssocID="{2950EEAA-AEF8-4EB2-9AD4-F5D8727AF28E}" presName="parentText" presStyleLbl="node1" presStyleIdx="1" presStyleCnt="4">
        <dgm:presLayoutVars>
          <dgm:chMax val="0"/>
          <dgm:bulletEnabled val="1"/>
        </dgm:presLayoutVars>
      </dgm:prSet>
      <dgm:spPr/>
    </dgm:pt>
    <dgm:pt modelId="{72155810-06CA-4D15-8B30-F918D63BFB0D}" type="pres">
      <dgm:prSet presAssocID="{2950EEAA-AEF8-4EB2-9AD4-F5D8727AF28E}" presName="negativeSpace" presStyleCnt="0"/>
      <dgm:spPr/>
    </dgm:pt>
    <dgm:pt modelId="{6BF84651-1D81-46D3-9500-C3D5ED55134F}" type="pres">
      <dgm:prSet presAssocID="{2950EEAA-AEF8-4EB2-9AD4-F5D8727AF28E}" presName="childText" presStyleLbl="conFgAcc1" presStyleIdx="1" presStyleCnt="4">
        <dgm:presLayoutVars>
          <dgm:bulletEnabled val="1"/>
        </dgm:presLayoutVars>
      </dgm:prSet>
      <dgm:spPr/>
    </dgm:pt>
    <dgm:pt modelId="{9C1E5170-C54A-4ACD-80B5-15F6AB256AEA}" type="pres">
      <dgm:prSet presAssocID="{CE7B4C11-CBEC-417D-9F91-C6263D300E7A}" presName="spaceBetweenRectangles" presStyleCnt="0"/>
      <dgm:spPr/>
    </dgm:pt>
    <dgm:pt modelId="{1B06C4E0-517C-4F49-B804-2928078D6E40}" type="pres">
      <dgm:prSet presAssocID="{A344AD6F-F091-4014-9502-5CB0E3821EB9}" presName="parentLin" presStyleCnt="0"/>
      <dgm:spPr/>
    </dgm:pt>
    <dgm:pt modelId="{8F0D983C-327F-4F5B-8F90-F5DF2B960612}" type="pres">
      <dgm:prSet presAssocID="{A344AD6F-F091-4014-9502-5CB0E3821EB9}" presName="parentLeftMargin" presStyleLbl="node1" presStyleIdx="1" presStyleCnt="4"/>
      <dgm:spPr/>
    </dgm:pt>
    <dgm:pt modelId="{E5E8BE24-287F-4A0F-80A1-AA587C17AE71}" type="pres">
      <dgm:prSet presAssocID="{A344AD6F-F091-4014-9502-5CB0E3821EB9}" presName="parentText" presStyleLbl="node1" presStyleIdx="2" presStyleCnt="4">
        <dgm:presLayoutVars>
          <dgm:chMax val="0"/>
          <dgm:bulletEnabled val="1"/>
        </dgm:presLayoutVars>
      </dgm:prSet>
      <dgm:spPr/>
    </dgm:pt>
    <dgm:pt modelId="{4F764F0F-ED82-4DAA-8E0B-E8085CC2C60A}" type="pres">
      <dgm:prSet presAssocID="{A344AD6F-F091-4014-9502-5CB0E3821EB9}" presName="negativeSpace" presStyleCnt="0"/>
      <dgm:spPr/>
    </dgm:pt>
    <dgm:pt modelId="{17D023B9-F96E-467D-A08C-2E66683F81A6}" type="pres">
      <dgm:prSet presAssocID="{A344AD6F-F091-4014-9502-5CB0E3821EB9}" presName="childText" presStyleLbl="conFgAcc1" presStyleIdx="2" presStyleCnt="4">
        <dgm:presLayoutVars>
          <dgm:bulletEnabled val="1"/>
        </dgm:presLayoutVars>
      </dgm:prSet>
      <dgm:spPr/>
    </dgm:pt>
    <dgm:pt modelId="{23533A7A-72C7-4A28-B03B-87C7EC85DBCB}" type="pres">
      <dgm:prSet presAssocID="{A4443FE2-C346-43D4-90DA-E2001B1A2F01}" presName="spaceBetweenRectangles" presStyleCnt="0"/>
      <dgm:spPr/>
    </dgm:pt>
    <dgm:pt modelId="{5688D971-7627-46B0-A649-48D82C23F556}" type="pres">
      <dgm:prSet presAssocID="{04343174-15E5-4295-AEE8-D4721B6C6070}" presName="parentLin" presStyleCnt="0"/>
      <dgm:spPr/>
    </dgm:pt>
    <dgm:pt modelId="{8E224310-2075-4274-B3AF-D920D6B03A42}" type="pres">
      <dgm:prSet presAssocID="{04343174-15E5-4295-AEE8-D4721B6C6070}" presName="parentLeftMargin" presStyleLbl="node1" presStyleIdx="2" presStyleCnt="4"/>
      <dgm:spPr/>
    </dgm:pt>
    <dgm:pt modelId="{9BA00EE9-32DC-48C8-B8E9-C8AC25E017A4}" type="pres">
      <dgm:prSet presAssocID="{04343174-15E5-4295-AEE8-D4721B6C6070}" presName="parentText" presStyleLbl="node1" presStyleIdx="3" presStyleCnt="4">
        <dgm:presLayoutVars>
          <dgm:chMax val="0"/>
          <dgm:bulletEnabled val="1"/>
        </dgm:presLayoutVars>
      </dgm:prSet>
      <dgm:spPr/>
    </dgm:pt>
    <dgm:pt modelId="{66457D78-DD42-4C05-981F-8E6D12F69735}" type="pres">
      <dgm:prSet presAssocID="{04343174-15E5-4295-AEE8-D4721B6C6070}" presName="negativeSpace" presStyleCnt="0"/>
      <dgm:spPr/>
    </dgm:pt>
    <dgm:pt modelId="{1D1D1470-A5AF-471F-9EA6-5CBD30EDE58F}" type="pres">
      <dgm:prSet presAssocID="{04343174-15E5-4295-AEE8-D4721B6C6070}" presName="childText" presStyleLbl="conFgAcc1" presStyleIdx="3" presStyleCnt="4">
        <dgm:presLayoutVars>
          <dgm:bulletEnabled val="1"/>
        </dgm:presLayoutVars>
      </dgm:prSet>
      <dgm:spPr/>
    </dgm:pt>
  </dgm:ptLst>
  <dgm:cxnLst>
    <dgm:cxn modelId="{D24F1905-F748-47EB-9877-AE3E8D9767FE}" type="presOf" srcId="{A344AD6F-F091-4014-9502-5CB0E3821EB9}" destId="{8F0D983C-327F-4F5B-8F90-F5DF2B960612}" srcOrd="0" destOrd="0" presId="urn:microsoft.com/office/officeart/2005/8/layout/list1"/>
    <dgm:cxn modelId="{E9E20508-84A5-4A2C-8088-99D12D0E658B}" type="presOf" srcId="{A344AD6F-F091-4014-9502-5CB0E3821EB9}" destId="{E5E8BE24-287F-4A0F-80A1-AA587C17AE71}" srcOrd="1" destOrd="0" presId="urn:microsoft.com/office/officeart/2005/8/layout/list1"/>
    <dgm:cxn modelId="{9D228B0F-0DF3-4C69-B6DE-D38D19CD1143}" type="presOf" srcId="{8557362D-CB19-45E2-813C-0E3B9ECDAC80}" destId="{ABCE78AA-52A5-4110-911E-34E4D63FC678}" srcOrd="0" destOrd="0" presId="urn:microsoft.com/office/officeart/2005/8/layout/list1"/>
    <dgm:cxn modelId="{1320A414-6A77-4AC1-8DCB-F05C16FBF0D5}" type="presOf" srcId="{A10A6D10-ADDC-479E-B711-04AB4E761123}" destId="{C00B4BF1-31F8-4636-910C-47070DE6F8B4}" srcOrd="1" destOrd="0" presId="urn:microsoft.com/office/officeart/2005/8/layout/list1"/>
    <dgm:cxn modelId="{691F9027-52B7-487C-B149-84C9DFC5A3DF}" srcId="{8557362D-CB19-45E2-813C-0E3B9ECDAC80}" destId="{A344AD6F-F091-4014-9502-5CB0E3821EB9}" srcOrd="2" destOrd="0" parTransId="{8F28C199-B7F0-4392-981B-FFE4B86A83DE}" sibTransId="{A4443FE2-C346-43D4-90DA-E2001B1A2F01}"/>
    <dgm:cxn modelId="{2DC38C5D-E585-42FC-9620-D23FE1081A06}" srcId="{8557362D-CB19-45E2-813C-0E3B9ECDAC80}" destId="{2950EEAA-AEF8-4EB2-9AD4-F5D8727AF28E}" srcOrd="1" destOrd="0" parTransId="{77D13CE9-1874-4F97-B330-7A975FB30461}" sibTransId="{CE7B4C11-CBEC-417D-9F91-C6263D300E7A}"/>
    <dgm:cxn modelId="{8734DC4A-3C42-44F8-8EF4-ADBC8912E792}" srcId="{2950EEAA-AEF8-4EB2-9AD4-F5D8727AF28E}" destId="{236CE932-33D7-4E4C-8AED-2BF101692E3A}" srcOrd="0" destOrd="0" parTransId="{F99CF0A1-9A4E-4E31-A097-467C27F72EE3}" sibTransId="{500DE0CE-11E1-4B8B-9671-0D0EA09F8714}"/>
    <dgm:cxn modelId="{53C46D6B-B6AD-4026-A95B-D04F974E5C9F}" type="presOf" srcId="{04343174-15E5-4295-AEE8-D4721B6C6070}" destId="{8E224310-2075-4274-B3AF-D920D6B03A42}" srcOrd="0" destOrd="0" presId="urn:microsoft.com/office/officeart/2005/8/layout/list1"/>
    <dgm:cxn modelId="{B3F34583-05D9-44BF-A0A2-16D4A871CB85}" type="presOf" srcId="{2950EEAA-AEF8-4EB2-9AD4-F5D8727AF28E}" destId="{3FD25F17-96C2-459F-8269-B844C951C402}" srcOrd="0" destOrd="0" presId="urn:microsoft.com/office/officeart/2005/8/layout/list1"/>
    <dgm:cxn modelId="{8F77E987-B54A-483F-A9DB-1C7993BFFC45}" type="presOf" srcId="{236CE932-33D7-4E4C-8AED-2BF101692E3A}" destId="{6BF84651-1D81-46D3-9500-C3D5ED55134F}" srcOrd="0" destOrd="0" presId="urn:microsoft.com/office/officeart/2005/8/layout/list1"/>
    <dgm:cxn modelId="{60049F8A-1596-4E2F-BBA0-5AEB7F6FD28D}" srcId="{A10A6D10-ADDC-479E-B711-04AB4E761123}" destId="{D188D6C7-E2B7-4ED9-A146-D1EC3D777D20}" srcOrd="0" destOrd="0" parTransId="{13564ECD-652B-4DF8-914A-6BCC5BF2E41B}" sibTransId="{A9CA1F40-2111-438A-97E9-27498F05E861}"/>
    <dgm:cxn modelId="{685326A0-7213-4B2E-93E7-6CE1630EC376}" type="presOf" srcId="{2950EEAA-AEF8-4EB2-9AD4-F5D8727AF28E}" destId="{673C574B-DE3F-4978-9C17-E21A1A294E12}" srcOrd="1" destOrd="0" presId="urn:microsoft.com/office/officeart/2005/8/layout/list1"/>
    <dgm:cxn modelId="{DD7136A7-0EA4-44CA-A5CE-5C95D9FA5E43}" type="presOf" srcId="{04343174-15E5-4295-AEE8-D4721B6C6070}" destId="{9BA00EE9-32DC-48C8-B8E9-C8AC25E017A4}" srcOrd="1" destOrd="0" presId="urn:microsoft.com/office/officeart/2005/8/layout/list1"/>
    <dgm:cxn modelId="{722F70C2-59C9-485B-B887-5E43B2E62D9D}" type="presOf" srcId="{D188D6C7-E2B7-4ED9-A146-D1EC3D777D20}" destId="{948F3804-7675-4BC1-8FFB-59E1827B07CE}" srcOrd="0" destOrd="0" presId="urn:microsoft.com/office/officeart/2005/8/layout/list1"/>
    <dgm:cxn modelId="{6B2A71E4-4E5D-47B2-978B-F67B20C0B39D}" srcId="{8557362D-CB19-45E2-813C-0E3B9ECDAC80}" destId="{A10A6D10-ADDC-479E-B711-04AB4E761123}" srcOrd="0" destOrd="0" parTransId="{AF4DCD01-8A50-49C8-B26E-90C68F9AD93C}" sibTransId="{CAC9EB8D-5D4B-43B5-82B7-1A8AFAC62E1C}"/>
    <dgm:cxn modelId="{09EE91E9-C2EB-482B-98DB-E561748F14B3}" srcId="{8557362D-CB19-45E2-813C-0E3B9ECDAC80}" destId="{04343174-15E5-4295-AEE8-D4721B6C6070}" srcOrd="3" destOrd="0" parTransId="{8CD1DF31-B666-4FDF-9C54-7FEDEDDEEAD1}" sibTransId="{8BDDA024-9D0E-45E3-B811-B1E8CE40A687}"/>
    <dgm:cxn modelId="{7DDA5FFD-F237-4D41-80D4-A8E5DE32D4BE}" type="presOf" srcId="{A10A6D10-ADDC-479E-B711-04AB4E761123}" destId="{37143254-2672-43CF-9FD2-19E9C3847848}" srcOrd="0" destOrd="0" presId="urn:microsoft.com/office/officeart/2005/8/layout/list1"/>
    <dgm:cxn modelId="{A7FE912F-0C2A-45BE-9BB9-69513739164F}" type="presParOf" srcId="{ABCE78AA-52A5-4110-911E-34E4D63FC678}" destId="{672E9522-289F-445B-A9E4-71BD1DE4C094}" srcOrd="0" destOrd="0" presId="urn:microsoft.com/office/officeart/2005/8/layout/list1"/>
    <dgm:cxn modelId="{C149B9C1-426D-4508-B0A0-C2DD8CBD076D}" type="presParOf" srcId="{672E9522-289F-445B-A9E4-71BD1DE4C094}" destId="{37143254-2672-43CF-9FD2-19E9C3847848}" srcOrd="0" destOrd="0" presId="urn:microsoft.com/office/officeart/2005/8/layout/list1"/>
    <dgm:cxn modelId="{37E84840-248E-4737-806A-5E857BCEC305}" type="presParOf" srcId="{672E9522-289F-445B-A9E4-71BD1DE4C094}" destId="{C00B4BF1-31F8-4636-910C-47070DE6F8B4}" srcOrd="1" destOrd="0" presId="urn:microsoft.com/office/officeart/2005/8/layout/list1"/>
    <dgm:cxn modelId="{F381D191-156C-4851-BC27-2757AC116871}" type="presParOf" srcId="{ABCE78AA-52A5-4110-911E-34E4D63FC678}" destId="{161276CA-E54F-4F14-B47D-D006046B6E5E}" srcOrd="1" destOrd="0" presId="urn:microsoft.com/office/officeart/2005/8/layout/list1"/>
    <dgm:cxn modelId="{914455B9-F165-4B00-8A63-3B599940E461}" type="presParOf" srcId="{ABCE78AA-52A5-4110-911E-34E4D63FC678}" destId="{948F3804-7675-4BC1-8FFB-59E1827B07CE}" srcOrd="2" destOrd="0" presId="urn:microsoft.com/office/officeart/2005/8/layout/list1"/>
    <dgm:cxn modelId="{EC5F0243-3290-4AE7-8484-1E02293CD624}" type="presParOf" srcId="{ABCE78AA-52A5-4110-911E-34E4D63FC678}" destId="{2DA93064-7577-4BA0-A9C4-099B39EDE8DD}" srcOrd="3" destOrd="0" presId="urn:microsoft.com/office/officeart/2005/8/layout/list1"/>
    <dgm:cxn modelId="{2393982D-0D34-4538-9BE4-77D2BB5E9374}" type="presParOf" srcId="{ABCE78AA-52A5-4110-911E-34E4D63FC678}" destId="{23F41367-AC90-41FB-80B7-9C641EFFE2F1}" srcOrd="4" destOrd="0" presId="urn:microsoft.com/office/officeart/2005/8/layout/list1"/>
    <dgm:cxn modelId="{C3932A29-51F0-414C-A84E-5BF661C2BBC2}" type="presParOf" srcId="{23F41367-AC90-41FB-80B7-9C641EFFE2F1}" destId="{3FD25F17-96C2-459F-8269-B844C951C402}" srcOrd="0" destOrd="0" presId="urn:microsoft.com/office/officeart/2005/8/layout/list1"/>
    <dgm:cxn modelId="{40EDDFF8-0B74-4797-9DA1-0992F9B6F4F9}" type="presParOf" srcId="{23F41367-AC90-41FB-80B7-9C641EFFE2F1}" destId="{673C574B-DE3F-4978-9C17-E21A1A294E12}" srcOrd="1" destOrd="0" presId="urn:microsoft.com/office/officeart/2005/8/layout/list1"/>
    <dgm:cxn modelId="{E6D9E713-8E4C-44E1-B5E0-7DD54E983E00}" type="presParOf" srcId="{ABCE78AA-52A5-4110-911E-34E4D63FC678}" destId="{72155810-06CA-4D15-8B30-F918D63BFB0D}" srcOrd="5" destOrd="0" presId="urn:microsoft.com/office/officeart/2005/8/layout/list1"/>
    <dgm:cxn modelId="{E1823D04-668E-4BE6-AFE4-E2BB1B423D50}" type="presParOf" srcId="{ABCE78AA-52A5-4110-911E-34E4D63FC678}" destId="{6BF84651-1D81-46D3-9500-C3D5ED55134F}" srcOrd="6" destOrd="0" presId="urn:microsoft.com/office/officeart/2005/8/layout/list1"/>
    <dgm:cxn modelId="{2D5C4DE0-779F-44B3-8A28-666F93047AFB}" type="presParOf" srcId="{ABCE78AA-52A5-4110-911E-34E4D63FC678}" destId="{9C1E5170-C54A-4ACD-80B5-15F6AB256AEA}" srcOrd="7" destOrd="0" presId="urn:microsoft.com/office/officeart/2005/8/layout/list1"/>
    <dgm:cxn modelId="{A4C5A6D4-82D2-4296-B132-EFFA3B3018CC}" type="presParOf" srcId="{ABCE78AA-52A5-4110-911E-34E4D63FC678}" destId="{1B06C4E0-517C-4F49-B804-2928078D6E40}" srcOrd="8" destOrd="0" presId="urn:microsoft.com/office/officeart/2005/8/layout/list1"/>
    <dgm:cxn modelId="{FC61F395-91AC-456E-AE37-24AB99D23E15}" type="presParOf" srcId="{1B06C4E0-517C-4F49-B804-2928078D6E40}" destId="{8F0D983C-327F-4F5B-8F90-F5DF2B960612}" srcOrd="0" destOrd="0" presId="urn:microsoft.com/office/officeart/2005/8/layout/list1"/>
    <dgm:cxn modelId="{3914D002-FCD2-40AE-907E-E0DA4E50CFEA}" type="presParOf" srcId="{1B06C4E0-517C-4F49-B804-2928078D6E40}" destId="{E5E8BE24-287F-4A0F-80A1-AA587C17AE71}" srcOrd="1" destOrd="0" presId="urn:microsoft.com/office/officeart/2005/8/layout/list1"/>
    <dgm:cxn modelId="{85736DAD-C17B-41E9-9A72-4229E018FB82}" type="presParOf" srcId="{ABCE78AA-52A5-4110-911E-34E4D63FC678}" destId="{4F764F0F-ED82-4DAA-8E0B-E8085CC2C60A}" srcOrd="9" destOrd="0" presId="urn:microsoft.com/office/officeart/2005/8/layout/list1"/>
    <dgm:cxn modelId="{FEBC3DAB-3D53-4CB2-8416-ABE46E8EBDFC}" type="presParOf" srcId="{ABCE78AA-52A5-4110-911E-34E4D63FC678}" destId="{17D023B9-F96E-467D-A08C-2E66683F81A6}" srcOrd="10" destOrd="0" presId="urn:microsoft.com/office/officeart/2005/8/layout/list1"/>
    <dgm:cxn modelId="{C9F1C839-9AEA-444E-8930-86389FD6290D}" type="presParOf" srcId="{ABCE78AA-52A5-4110-911E-34E4D63FC678}" destId="{23533A7A-72C7-4A28-B03B-87C7EC85DBCB}" srcOrd="11" destOrd="0" presId="urn:microsoft.com/office/officeart/2005/8/layout/list1"/>
    <dgm:cxn modelId="{6427645F-20D3-4F1E-88F9-B06DC6D653AA}" type="presParOf" srcId="{ABCE78AA-52A5-4110-911E-34E4D63FC678}" destId="{5688D971-7627-46B0-A649-48D82C23F556}" srcOrd="12" destOrd="0" presId="urn:microsoft.com/office/officeart/2005/8/layout/list1"/>
    <dgm:cxn modelId="{721FFF0B-6192-444C-A01E-2A1EEB74EC32}" type="presParOf" srcId="{5688D971-7627-46B0-A649-48D82C23F556}" destId="{8E224310-2075-4274-B3AF-D920D6B03A42}" srcOrd="0" destOrd="0" presId="urn:microsoft.com/office/officeart/2005/8/layout/list1"/>
    <dgm:cxn modelId="{ED46D2A7-8F98-4DEE-92C3-39D8D4F4B28B}" type="presParOf" srcId="{5688D971-7627-46B0-A649-48D82C23F556}" destId="{9BA00EE9-32DC-48C8-B8E9-C8AC25E017A4}" srcOrd="1" destOrd="0" presId="urn:microsoft.com/office/officeart/2005/8/layout/list1"/>
    <dgm:cxn modelId="{57418ED6-E84D-4BC1-960E-D0814229EF15}" type="presParOf" srcId="{ABCE78AA-52A5-4110-911E-34E4D63FC678}" destId="{66457D78-DD42-4C05-981F-8E6D12F69735}" srcOrd="13" destOrd="0" presId="urn:microsoft.com/office/officeart/2005/8/layout/list1"/>
    <dgm:cxn modelId="{3227D801-3D21-4B10-A25E-CFE97343277C}" type="presParOf" srcId="{ABCE78AA-52A5-4110-911E-34E4D63FC678}" destId="{1D1D1470-A5AF-471F-9EA6-5CBD30EDE58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FADC68-D1F0-4765-B7F0-964790B30C2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2855BF1-5ECF-4B66-B437-63FE02112EAA}">
      <dgm:prSet phldrT="[Text]" custT="1"/>
      <dgm:spPr/>
      <dgm:t>
        <a:bodyPr/>
        <a:lstStyle/>
        <a:p>
          <a:r>
            <a:rPr lang="en-US" sz="1100" dirty="0">
              <a:solidFill>
                <a:schemeClr val="tx1">
                  <a:lumMod val="50000"/>
                  <a:lumOff val="50000"/>
                </a:schemeClr>
              </a:solidFill>
            </a:rPr>
            <a:t>18% deduction in Revenue</a:t>
          </a:r>
        </a:p>
      </dgm:t>
    </dgm:pt>
    <dgm:pt modelId="{25D257A8-8956-49C7-BBE6-CEEFEAEA5E41}" type="parTrans" cxnId="{5659D1F3-CD6F-47B4-8CD8-693A5270A0C0}">
      <dgm:prSet/>
      <dgm:spPr/>
      <dgm:t>
        <a:bodyPr/>
        <a:lstStyle/>
        <a:p>
          <a:endParaRPr lang="en-US" sz="1800">
            <a:solidFill>
              <a:schemeClr val="tx1">
                <a:lumMod val="50000"/>
                <a:lumOff val="50000"/>
              </a:schemeClr>
            </a:solidFill>
          </a:endParaRPr>
        </a:p>
      </dgm:t>
    </dgm:pt>
    <dgm:pt modelId="{5AC5C4B5-E872-4FA7-86D3-3C78E56CE6FD}" type="sibTrans" cxnId="{5659D1F3-CD6F-47B4-8CD8-693A5270A0C0}">
      <dgm:prSet/>
      <dgm:spPr/>
      <dgm:t>
        <a:bodyPr/>
        <a:lstStyle/>
        <a:p>
          <a:endParaRPr lang="en-US" sz="1800">
            <a:solidFill>
              <a:schemeClr val="tx1">
                <a:lumMod val="50000"/>
                <a:lumOff val="50000"/>
              </a:schemeClr>
            </a:solidFill>
          </a:endParaRPr>
        </a:p>
      </dgm:t>
    </dgm:pt>
    <dgm:pt modelId="{F807C340-E66F-483A-B558-70F76FC61842}">
      <dgm:prSet phldrT="[Text]" custT="1"/>
      <dgm:spPr/>
      <dgm:t>
        <a:bodyPr/>
        <a:lstStyle/>
        <a:p>
          <a:r>
            <a:rPr lang="en-US" sz="1100" dirty="0">
              <a:solidFill>
                <a:schemeClr val="tx1">
                  <a:lumMod val="50000"/>
                  <a:lumOff val="50000"/>
                </a:schemeClr>
              </a:solidFill>
            </a:rPr>
            <a:t>Increased cycle time in proposal creation process</a:t>
          </a:r>
        </a:p>
      </dgm:t>
    </dgm:pt>
    <dgm:pt modelId="{EE5DD20E-D0ED-4AF9-A700-EDD9600BEC98}" type="parTrans" cxnId="{314E662D-1A92-4584-8F27-53B8C36F29F4}">
      <dgm:prSet custT="1"/>
      <dgm:spPr/>
      <dgm:t>
        <a:bodyPr/>
        <a:lstStyle/>
        <a:p>
          <a:endParaRPr lang="en-US" sz="500">
            <a:solidFill>
              <a:schemeClr val="tx1">
                <a:lumMod val="50000"/>
                <a:lumOff val="50000"/>
              </a:schemeClr>
            </a:solidFill>
          </a:endParaRPr>
        </a:p>
      </dgm:t>
    </dgm:pt>
    <dgm:pt modelId="{CF7A75FE-79ED-40AC-8EFD-778ADF4844F0}" type="sibTrans" cxnId="{314E662D-1A92-4584-8F27-53B8C36F29F4}">
      <dgm:prSet/>
      <dgm:spPr/>
      <dgm:t>
        <a:bodyPr/>
        <a:lstStyle/>
        <a:p>
          <a:endParaRPr lang="en-US" sz="1800">
            <a:solidFill>
              <a:schemeClr val="tx1">
                <a:lumMod val="50000"/>
                <a:lumOff val="50000"/>
              </a:schemeClr>
            </a:solidFill>
          </a:endParaRPr>
        </a:p>
      </dgm:t>
    </dgm:pt>
    <dgm:pt modelId="{0757D811-7A79-4368-A979-584F0016EF0A}">
      <dgm:prSet phldrT="[Text]" custT="1"/>
      <dgm:spPr/>
      <dgm:t>
        <a:bodyPr/>
        <a:lstStyle/>
        <a:p>
          <a:r>
            <a:rPr lang="en-US" sz="1100" dirty="0">
              <a:solidFill>
                <a:schemeClr val="tx1">
                  <a:lumMod val="50000"/>
                  <a:lumOff val="50000"/>
                </a:schemeClr>
              </a:solidFill>
            </a:rPr>
            <a:t>Redundant reconfiguration increases time.</a:t>
          </a:r>
        </a:p>
      </dgm:t>
    </dgm:pt>
    <dgm:pt modelId="{560BC1D2-1018-441F-8B51-DCD8DC468AB2}" type="parTrans" cxnId="{D7C63113-85F6-47A7-9C9D-735275D92146}">
      <dgm:prSet custT="1"/>
      <dgm:spPr/>
      <dgm:t>
        <a:bodyPr/>
        <a:lstStyle/>
        <a:p>
          <a:endParaRPr lang="en-US" sz="500">
            <a:solidFill>
              <a:schemeClr val="tx1">
                <a:lumMod val="50000"/>
                <a:lumOff val="50000"/>
              </a:schemeClr>
            </a:solidFill>
          </a:endParaRPr>
        </a:p>
      </dgm:t>
    </dgm:pt>
    <dgm:pt modelId="{3A6C5E18-28D5-4BB1-9593-67B685CAD931}" type="sibTrans" cxnId="{D7C63113-85F6-47A7-9C9D-735275D92146}">
      <dgm:prSet/>
      <dgm:spPr/>
      <dgm:t>
        <a:bodyPr/>
        <a:lstStyle/>
        <a:p>
          <a:endParaRPr lang="en-US" sz="1800">
            <a:solidFill>
              <a:schemeClr val="tx1">
                <a:lumMod val="50000"/>
                <a:lumOff val="50000"/>
              </a:schemeClr>
            </a:solidFill>
          </a:endParaRPr>
        </a:p>
      </dgm:t>
    </dgm:pt>
    <dgm:pt modelId="{DE42C52A-8C82-4E0A-97E1-084C6A57DDB6}">
      <dgm:prSet phldrT="[Text]" custT="1"/>
      <dgm:spPr/>
      <dgm:t>
        <a:bodyPr/>
        <a:lstStyle/>
        <a:p>
          <a:r>
            <a:rPr lang="en-US" sz="1100" dirty="0">
              <a:solidFill>
                <a:schemeClr val="tx1">
                  <a:lumMod val="50000"/>
                  <a:lumOff val="50000"/>
                </a:schemeClr>
              </a:solidFill>
            </a:rPr>
            <a:t>Current SLA compliance rate is 72.3%</a:t>
          </a:r>
        </a:p>
      </dgm:t>
    </dgm:pt>
    <dgm:pt modelId="{B12B8223-1C71-4320-B782-82F5BA69279A}" type="parTrans" cxnId="{53D8492A-A2E2-403D-8601-CAAB27D6F368}">
      <dgm:prSet custT="1"/>
      <dgm:spPr/>
      <dgm:t>
        <a:bodyPr/>
        <a:lstStyle/>
        <a:p>
          <a:endParaRPr lang="en-US" sz="500">
            <a:solidFill>
              <a:schemeClr val="tx1">
                <a:lumMod val="50000"/>
                <a:lumOff val="50000"/>
              </a:schemeClr>
            </a:solidFill>
          </a:endParaRPr>
        </a:p>
      </dgm:t>
    </dgm:pt>
    <dgm:pt modelId="{BA6E2A27-6F89-4834-8BB3-C6D5B1467F69}" type="sibTrans" cxnId="{53D8492A-A2E2-403D-8601-CAAB27D6F368}">
      <dgm:prSet/>
      <dgm:spPr/>
      <dgm:t>
        <a:bodyPr/>
        <a:lstStyle/>
        <a:p>
          <a:endParaRPr lang="en-US" sz="1800">
            <a:solidFill>
              <a:schemeClr val="tx1">
                <a:lumMod val="50000"/>
                <a:lumOff val="50000"/>
              </a:schemeClr>
            </a:solidFill>
          </a:endParaRPr>
        </a:p>
      </dgm:t>
    </dgm:pt>
    <dgm:pt modelId="{3E590F1A-FFA6-44F9-9D8A-CE956C1C9392}">
      <dgm:prSet phldrT="[Text]" custT="1"/>
      <dgm:spPr/>
      <dgm:t>
        <a:bodyPr/>
        <a:lstStyle/>
        <a:p>
          <a:r>
            <a:rPr lang="en-US" sz="1100" dirty="0">
              <a:solidFill>
                <a:schemeClr val="tx1">
                  <a:lumMod val="50000"/>
                  <a:lumOff val="50000"/>
                </a:schemeClr>
              </a:solidFill>
            </a:rPr>
            <a:t>4 out of 5 geographies are performing below 77%</a:t>
          </a:r>
        </a:p>
      </dgm:t>
    </dgm:pt>
    <dgm:pt modelId="{F646CC12-842C-4817-8DC4-DA2539997FC8}" type="parTrans" cxnId="{B419137F-18C1-4FA6-AA9C-284FBAE31BD2}">
      <dgm:prSet custT="1"/>
      <dgm:spPr/>
      <dgm:t>
        <a:bodyPr/>
        <a:lstStyle/>
        <a:p>
          <a:endParaRPr lang="en-US" sz="500">
            <a:solidFill>
              <a:schemeClr val="tx1">
                <a:lumMod val="50000"/>
                <a:lumOff val="50000"/>
              </a:schemeClr>
            </a:solidFill>
          </a:endParaRPr>
        </a:p>
      </dgm:t>
    </dgm:pt>
    <dgm:pt modelId="{5B4C02B2-0657-4F75-A925-97FA43C0D4FC}" type="sibTrans" cxnId="{B419137F-18C1-4FA6-AA9C-284FBAE31BD2}">
      <dgm:prSet/>
      <dgm:spPr/>
      <dgm:t>
        <a:bodyPr/>
        <a:lstStyle/>
        <a:p>
          <a:endParaRPr lang="en-US" sz="1800">
            <a:solidFill>
              <a:schemeClr val="tx1">
                <a:lumMod val="50000"/>
                <a:lumOff val="50000"/>
              </a:schemeClr>
            </a:solidFill>
          </a:endParaRPr>
        </a:p>
      </dgm:t>
    </dgm:pt>
    <dgm:pt modelId="{B328C8D6-0180-42EB-A44A-CE610A18399A}">
      <dgm:prSet phldrT="[Text]" custT="1"/>
      <dgm:spPr/>
      <dgm:t>
        <a:bodyPr/>
        <a:lstStyle/>
        <a:p>
          <a:r>
            <a:rPr lang="en-US" sz="1100" dirty="0">
              <a:solidFill>
                <a:schemeClr val="tx1">
                  <a:lumMod val="50000"/>
                  <a:lumOff val="50000"/>
                </a:schemeClr>
              </a:solidFill>
            </a:rPr>
            <a:t>Difficulty in finding the right BSS</a:t>
          </a:r>
        </a:p>
      </dgm:t>
    </dgm:pt>
    <dgm:pt modelId="{93C8B06B-2507-4CE3-9327-90A9F7713839}" type="parTrans" cxnId="{ABF95A27-8620-4D29-AEAA-D55485662959}">
      <dgm:prSet custT="1"/>
      <dgm:spPr/>
      <dgm:t>
        <a:bodyPr/>
        <a:lstStyle/>
        <a:p>
          <a:endParaRPr lang="en-US" sz="500">
            <a:solidFill>
              <a:schemeClr val="tx1">
                <a:lumMod val="50000"/>
                <a:lumOff val="50000"/>
              </a:schemeClr>
            </a:solidFill>
          </a:endParaRPr>
        </a:p>
      </dgm:t>
    </dgm:pt>
    <dgm:pt modelId="{B846C420-9DC4-4319-BF8F-6525006CF3C2}" type="sibTrans" cxnId="{ABF95A27-8620-4D29-AEAA-D55485662959}">
      <dgm:prSet/>
      <dgm:spPr/>
      <dgm:t>
        <a:bodyPr/>
        <a:lstStyle/>
        <a:p>
          <a:endParaRPr lang="en-US" sz="1800">
            <a:solidFill>
              <a:schemeClr val="tx1">
                <a:lumMod val="50000"/>
                <a:lumOff val="50000"/>
              </a:schemeClr>
            </a:solidFill>
          </a:endParaRPr>
        </a:p>
      </dgm:t>
    </dgm:pt>
    <dgm:pt modelId="{8C35D9E3-608D-49E9-9AF2-D1EEA6A01A93}">
      <dgm:prSet phldrT="[Text]" custT="1"/>
      <dgm:spPr/>
      <dgm:t>
        <a:bodyPr/>
        <a:lstStyle/>
        <a:p>
          <a:r>
            <a:rPr lang="en-US" sz="1100" dirty="0">
              <a:solidFill>
                <a:schemeClr val="tx1">
                  <a:lumMod val="50000"/>
                  <a:lumOff val="50000"/>
                </a:schemeClr>
              </a:solidFill>
            </a:rPr>
            <a:t>5 Sellers from those 4 geographies are performing below 15%</a:t>
          </a:r>
        </a:p>
      </dgm:t>
    </dgm:pt>
    <dgm:pt modelId="{86526D64-F8D5-4719-8E1D-A74F4FCBF0CB}" type="parTrans" cxnId="{A600C3AB-8055-4CFA-92C0-213653A3FE30}">
      <dgm:prSet custT="1"/>
      <dgm:spPr/>
      <dgm:t>
        <a:bodyPr/>
        <a:lstStyle/>
        <a:p>
          <a:endParaRPr lang="en-US" sz="500">
            <a:solidFill>
              <a:schemeClr val="tx1">
                <a:lumMod val="50000"/>
                <a:lumOff val="50000"/>
              </a:schemeClr>
            </a:solidFill>
          </a:endParaRPr>
        </a:p>
      </dgm:t>
    </dgm:pt>
    <dgm:pt modelId="{ED8249C0-D72C-417E-B11D-D62172D97410}" type="sibTrans" cxnId="{A600C3AB-8055-4CFA-92C0-213653A3FE30}">
      <dgm:prSet/>
      <dgm:spPr/>
      <dgm:t>
        <a:bodyPr/>
        <a:lstStyle/>
        <a:p>
          <a:endParaRPr lang="en-US" sz="1800">
            <a:solidFill>
              <a:schemeClr val="tx1">
                <a:lumMod val="50000"/>
                <a:lumOff val="50000"/>
              </a:schemeClr>
            </a:solidFill>
          </a:endParaRPr>
        </a:p>
      </dgm:t>
    </dgm:pt>
    <dgm:pt modelId="{0117B907-53F3-40CF-8888-221BBA12BB2E}">
      <dgm:prSet phldrT="[Text]" custT="1"/>
      <dgm:spPr/>
      <dgm:t>
        <a:bodyPr/>
        <a:lstStyle/>
        <a:p>
          <a:r>
            <a:rPr lang="en-US" sz="1100" dirty="0">
              <a:solidFill>
                <a:schemeClr val="tx1">
                  <a:lumMod val="50000"/>
                  <a:lumOff val="50000"/>
                </a:schemeClr>
              </a:solidFill>
            </a:rPr>
            <a:t>BSS Lacks domain knowledge / inexperienced</a:t>
          </a:r>
        </a:p>
      </dgm:t>
    </dgm:pt>
    <dgm:pt modelId="{30D03554-0D58-4D76-9B34-C928E338C0B1}" type="parTrans" cxnId="{BD86EE67-0AB8-46C6-B8B6-891ED5F43830}">
      <dgm:prSet custT="1"/>
      <dgm:spPr/>
      <dgm:t>
        <a:bodyPr/>
        <a:lstStyle/>
        <a:p>
          <a:endParaRPr lang="en-US" sz="500">
            <a:solidFill>
              <a:schemeClr val="tx1">
                <a:lumMod val="50000"/>
                <a:lumOff val="50000"/>
              </a:schemeClr>
            </a:solidFill>
          </a:endParaRPr>
        </a:p>
      </dgm:t>
    </dgm:pt>
    <dgm:pt modelId="{5B5169CA-76CD-4A12-B0D9-A1996D9E3BAB}" type="sibTrans" cxnId="{BD86EE67-0AB8-46C6-B8B6-891ED5F43830}">
      <dgm:prSet/>
      <dgm:spPr/>
      <dgm:t>
        <a:bodyPr/>
        <a:lstStyle/>
        <a:p>
          <a:endParaRPr lang="en-US" sz="1800">
            <a:solidFill>
              <a:schemeClr val="tx1">
                <a:lumMod val="50000"/>
                <a:lumOff val="50000"/>
              </a:schemeClr>
            </a:solidFill>
          </a:endParaRPr>
        </a:p>
      </dgm:t>
    </dgm:pt>
    <dgm:pt modelId="{AF80C902-24EE-442D-81AA-C2DB581519EA}">
      <dgm:prSet phldrT="[Text]" custT="1"/>
      <dgm:spPr/>
      <dgm:t>
        <a:bodyPr/>
        <a:lstStyle/>
        <a:p>
          <a:r>
            <a:rPr lang="en-US" sz="1100" dirty="0">
              <a:solidFill>
                <a:schemeClr val="tx1">
                  <a:lumMod val="50000"/>
                  <a:lumOff val="50000"/>
                </a:schemeClr>
              </a:solidFill>
            </a:rPr>
            <a:t>Gaps in training and development programs</a:t>
          </a:r>
        </a:p>
      </dgm:t>
    </dgm:pt>
    <dgm:pt modelId="{57215E70-5783-4AB8-AFFB-05507AB10DFA}" type="parTrans" cxnId="{BEA5CCE7-2A19-45B5-BE8B-352196E65780}">
      <dgm:prSet custT="1"/>
      <dgm:spPr/>
      <dgm:t>
        <a:bodyPr/>
        <a:lstStyle/>
        <a:p>
          <a:endParaRPr lang="en-US" sz="500">
            <a:solidFill>
              <a:schemeClr val="tx1">
                <a:lumMod val="50000"/>
                <a:lumOff val="50000"/>
              </a:schemeClr>
            </a:solidFill>
          </a:endParaRPr>
        </a:p>
      </dgm:t>
    </dgm:pt>
    <dgm:pt modelId="{B4D38C09-06AF-49F9-A2FC-AB380E92614C}" type="sibTrans" cxnId="{BEA5CCE7-2A19-45B5-BE8B-352196E65780}">
      <dgm:prSet/>
      <dgm:spPr/>
      <dgm:t>
        <a:bodyPr/>
        <a:lstStyle/>
        <a:p>
          <a:endParaRPr lang="en-US" sz="1800">
            <a:solidFill>
              <a:schemeClr val="tx1">
                <a:lumMod val="50000"/>
                <a:lumOff val="50000"/>
              </a:schemeClr>
            </a:solidFill>
          </a:endParaRPr>
        </a:p>
      </dgm:t>
    </dgm:pt>
    <dgm:pt modelId="{ECE075BA-65AB-4E35-AD3A-E16CDE0C2296}">
      <dgm:prSet phldrT="[Text]" custT="1"/>
      <dgm:spPr/>
      <dgm:t>
        <a:bodyPr/>
        <a:lstStyle/>
        <a:p>
          <a:r>
            <a:rPr lang="en-US" sz="1100" dirty="0">
              <a:solidFill>
                <a:schemeClr val="tx1">
                  <a:lumMod val="50000"/>
                  <a:lumOff val="50000"/>
                </a:schemeClr>
              </a:solidFill>
            </a:rPr>
            <a:t>There is no proper allocation method</a:t>
          </a:r>
        </a:p>
      </dgm:t>
    </dgm:pt>
    <dgm:pt modelId="{63345473-9C18-4426-8048-E3A31D115F61}" type="parTrans" cxnId="{8A1904B2-906A-4C0C-9BF1-256BC58047CD}">
      <dgm:prSet custT="1"/>
      <dgm:spPr/>
      <dgm:t>
        <a:bodyPr/>
        <a:lstStyle/>
        <a:p>
          <a:endParaRPr lang="en-US" sz="500">
            <a:solidFill>
              <a:schemeClr val="tx1">
                <a:lumMod val="50000"/>
                <a:lumOff val="50000"/>
              </a:schemeClr>
            </a:solidFill>
          </a:endParaRPr>
        </a:p>
      </dgm:t>
    </dgm:pt>
    <dgm:pt modelId="{81E39A72-FCC1-4127-BD31-A602680539F3}" type="sibTrans" cxnId="{8A1904B2-906A-4C0C-9BF1-256BC58047CD}">
      <dgm:prSet/>
      <dgm:spPr/>
      <dgm:t>
        <a:bodyPr/>
        <a:lstStyle/>
        <a:p>
          <a:endParaRPr lang="en-US" sz="1800">
            <a:solidFill>
              <a:schemeClr val="tx1">
                <a:lumMod val="50000"/>
                <a:lumOff val="50000"/>
              </a:schemeClr>
            </a:solidFill>
          </a:endParaRPr>
        </a:p>
      </dgm:t>
    </dgm:pt>
    <dgm:pt modelId="{888A038E-1BB2-4331-B664-4C8F5F81198C}">
      <dgm:prSet phldrT="[Text]" custT="1"/>
      <dgm:spPr/>
      <dgm:t>
        <a:bodyPr/>
        <a:lstStyle/>
        <a:p>
          <a:r>
            <a:rPr lang="en-US" sz="1100" dirty="0">
              <a:solidFill>
                <a:schemeClr val="tx1">
                  <a:lumMod val="50000"/>
                  <a:lumOff val="50000"/>
                </a:schemeClr>
              </a:solidFill>
            </a:rPr>
            <a:t>Missing key requirements in request form.</a:t>
          </a:r>
        </a:p>
      </dgm:t>
    </dgm:pt>
    <dgm:pt modelId="{66F1F0A2-E50D-46C3-9A79-29824DD7DECA}" type="parTrans" cxnId="{F39895C7-09C3-4484-A1E8-AC7B21EDA193}">
      <dgm:prSet custT="1"/>
      <dgm:spPr/>
      <dgm:t>
        <a:bodyPr/>
        <a:lstStyle/>
        <a:p>
          <a:endParaRPr lang="en-US" sz="500">
            <a:solidFill>
              <a:schemeClr val="tx1">
                <a:lumMod val="50000"/>
                <a:lumOff val="50000"/>
              </a:schemeClr>
            </a:solidFill>
          </a:endParaRPr>
        </a:p>
      </dgm:t>
    </dgm:pt>
    <dgm:pt modelId="{D1FF7133-FA8A-4275-A160-72FD6FFCA30C}" type="sibTrans" cxnId="{F39895C7-09C3-4484-A1E8-AC7B21EDA193}">
      <dgm:prSet/>
      <dgm:spPr/>
      <dgm:t>
        <a:bodyPr/>
        <a:lstStyle/>
        <a:p>
          <a:endParaRPr lang="en-US" sz="1800">
            <a:solidFill>
              <a:schemeClr val="tx1">
                <a:lumMod val="50000"/>
                <a:lumOff val="50000"/>
              </a:schemeClr>
            </a:solidFill>
          </a:endParaRPr>
        </a:p>
      </dgm:t>
    </dgm:pt>
    <dgm:pt modelId="{5471699A-D499-42FE-A65E-00A8E30FB2F4}">
      <dgm:prSet phldrT="[Text]" custT="1"/>
      <dgm:spPr/>
      <dgm:t>
        <a:bodyPr/>
        <a:lstStyle/>
        <a:p>
          <a:r>
            <a:rPr lang="en-US" sz="1100" dirty="0">
              <a:solidFill>
                <a:schemeClr val="tx1">
                  <a:lumMod val="50000"/>
                  <a:lumOff val="50000"/>
                </a:schemeClr>
              </a:solidFill>
            </a:rPr>
            <a:t>Seller is not providing complete information.</a:t>
          </a:r>
        </a:p>
      </dgm:t>
    </dgm:pt>
    <dgm:pt modelId="{DAFB3540-2B09-42C6-882A-A6FFE8BD857A}" type="parTrans" cxnId="{2EA5018C-66F8-4158-96FE-718E1EA1E302}">
      <dgm:prSet custT="1"/>
      <dgm:spPr/>
      <dgm:t>
        <a:bodyPr/>
        <a:lstStyle/>
        <a:p>
          <a:endParaRPr lang="en-US" sz="500">
            <a:solidFill>
              <a:schemeClr val="tx1">
                <a:lumMod val="50000"/>
                <a:lumOff val="50000"/>
              </a:schemeClr>
            </a:solidFill>
          </a:endParaRPr>
        </a:p>
      </dgm:t>
    </dgm:pt>
    <dgm:pt modelId="{84DDE80E-4FE5-4FF0-9483-30147FA5320A}" type="sibTrans" cxnId="{2EA5018C-66F8-4158-96FE-718E1EA1E302}">
      <dgm:prSet/>
      <dgm:spPr/>
      <dgm:t>
        <a:bodyPr/>
        <a:lstStyle/>
        <a:p>
          <a:endParaRPr lang="en-US" sz="1800">
            <a:solidFill>
              <a:schemeClr val="tx1">
                <a:lumMod val="50000"/>
                <a:lumOff val="50000"/>
              </a:schemeClr>
            </a:solidFill>
          </a:endParaRPr>
        </a:p>
      </dgm:t>
    </dgm:pt>
    <dgm:pt modelId="{39A2AECB-C475-4C35-B356-807BE2A741DB}">
      <dgm:prSet phldrT="[Text]" custT="1"/>
      <dgm:spPr/>
      <dgm:t>
        <a:bodyPr/>
        <a:lstStyle/>
        <a:p>
          <a:r>
            <a:rPr lang="en-US" sz="1100" dirty="0">
              <a:solidFill>
                <a:schemeClr val="tx1">
                  <a:lumMod val="50000"/>
                  <a:lumOff val="50000"/>
                </a:schemeClr>
              </a:solidFill>
            </a:rPr>
            <a:t>The fields were not mandatory.</a:t>
          </a:r>
        </a:p>
      </dgm:t>
    </dgm:pt>
    <dgm:pt modelId="{8293FC5A-0DDC-4ECC-86F0-9AABBE20BDC5}" type="parTrans" cxnId="{5C369095-E7EB-474B-A7A2-50CB74ED4814}">
      <dgm:prSet custT="1"/>
      <dgm:spPr/>
      <dgm:t>
        <a:bodyPr/>
        <a:lstStyle/>
        <a:p>
          <a:endParaRPr lang="en-US" sz="500">
            <a:solidFill>
              <a:schemeClr val="tx1">
                <a:lumMod val="50000"/>
                <a:lumOff val="50000"/>
              </a:schemeClr>
            </a:solidFill>
          </a:endParaRPr>
        </a:p>
      </dgm:t>
    </dgm:pt>
    <dgm:pt modelId="{D8C9F390-DC4B-49D4-97CC-F496E3188F6A}" type="sibTrans" cxnId="{5C369095-E7EB-474B-A7A2-50CB74ED4814}">
      <dgm:prSet/>
      <dgm:spPr/>
      <dgm:t>
        <a:bodyPr/>
        <a:lstStyle/>
        <a:p>
          <a:endParaRPr lang="en-US" sz="1800">
            <a:solidFill>
              <a:schemeClr val="tx1">
                <a:lumMod val="50000"/>
                <a:lumOff val="50000"/>
              </a:schemeClr>
            </a:solidFill>
          </a:endParaRPr>
        </a:p>
      </dgm:t>
    </dgm:pt>
    <dgm:pt modelId="{EA463D7B-AFFF-4BB1-BEEF-BA7261A6F77F}">
      <dgm:prSet phldrT="[Text]" custT="1"/>
      <dgm:spPr/>
      <dgm:t>
        <a:bodyPr/>
        <a:lstStyle/>
        <a:p>
          <a:r>
            <a:rPr lang="en-US" sz="1100" dirty="0">
              <a:solidFill>
                <a:schemeClr val="tx1">
                  <a:lumMod val="50000"/>
                  <a:lumOff val="50000"/>
                </a:schemeClr>
              </a:solidFill>
            </a:rPr>
            <a:t>Quote creation stage is taking 23.5% of overall time.</a:t>
          </a:r>
        </a:p>
      </dgm:t>
    </dgm:pt>
    <dgm:pt modelId="{8B629D14-C408-4ECE-973B-C79D3D5DCADB}" type="sibTrans" cxnId="{EBEF7A8B-A360-463F-9A59-D9B4202635CD}">
      <dgm:prSet/>
      <dgm:spPr/>
      <dgm:t>
        <a:bodyPr/>
        <a:lstStyle/>
        <a:p>
          <a:endParaRPr lang="en-US"/>
        </a:p>
      </dgm:t>
    </dgm:pt>
    <dgm:pt modelId="{902B014C-EF62-4AAA-97FC-72A86AC52C64}" type="parTrans" cxnId="{EBEF7A8B-A360-463F-9A59-D9B4202635CD}">
      <dgm:prSet/>
      <dgm:spPr/>
      <dgm:t>
        <a:bodyPr/>
        <a:lstStyle/>
        <a:p>
          <a:endParaRPr lang="en-US"/>
        </a:p>
      </dgm:t>
    </dgm:pt>
    <dgm:pt modelId="{0DA8483B-AE2E-43AD-9DFD-09B85D47CC92}">
      <dgm:prSet phldrT="[Text]" custT="1"/>
      <dgm:spPr/>
      <dgm:t>
        <a:bodyPr/>
        <a:lstStyle/>
        <a:p>
          <a:r>
            <a:rPr lang="en-US" sz="1100" dirty="0">
              <a:solidFill>
                <a:schemeClr val="tx1">
                  <a:lumMod val="50000"/>
                  <a:lumOff val="50000"/>
                </a:schemeClr>
              </a:solidFill>
            </a:rPr>
            <a:t>Seller adds configuration requirements.</a:t>
          </a:r>
        </a:p>
      </dgm:t>
    </dgm:pt>
    <dgm:pt modelId="{5B896D87-A82E-467F-B773-3AA21B9599DC}" type="sibTrans" cxnId="{161F5A02-1ABE-43F2-80FC-FA9BF4B76559}">
      <dgm:prSet/>
      <dgm:spPr/>
      <dgm:t>
        <a:bodyPr/>
        <a:lstStyle/>
        <a:p>
          <a:endParaRPr lang="en-US"/>
        </a:p>
      </dgm:t>
    </dgm:pt>
    <dgm:pt modelId="{6CAC891D-FFE7-412B-81C8-7F12E4A05E4B}" type="parTrans" cxnId="{161F5A02-1ABE-43F2-80FC-FA9BF4B76559}">
      <dgm:prSet/>
      <dgm:spPr/>
      <dgm:t>
        <a:bodyPr/>
        <a:lstStyle/>
        <a:p>
          <a:endParaRPr lang="en-US"/>
        </a:p>
      </dgm:t>
    </dgm:pt>
    <dgm:pt modelId="{A13CF4C2-3316-4C2C-B548-FF7BD7DD7AF4}">
      <dgm:prSet phldrT="[Text]" custT="1"/>
      <dgm:spPr/>
      <dgm:t>
        <a:bodyPr/>
        <a:lstStyle/>
        <a:p>
          <a:r>
            <a:rPr lang="en-US" sz="1100" dirty="0">
              <a:solidFill>
                <a:schemeClr val="tx1">
                  <a:lumMod val="50000"/>
                  <a:lumOff val="50000"/>
                </a:schemeClr>
              </a:solidFill>
            </a:rPr>
            <a:t>Time taken in Documentation part by the BSS</a:t>
          </a:r>
        </a:p>
      </dgm:t>
    </dgm:pt>
    <dgm:pt modelId="{770D2D5D-CA44-49B3-8A78-035992345586}" type="parTrans" cxnId="{A65DE428-CCF7-41A6-83A0-6A67FB2F1047}">
      <dgm:prSet/>
      <dgm:spPr/>
      <dgm:t>
        <a:bodyPr/>
        <a:lstStyle/>
        <a:p>
          <a:endParaRPr lang="en-US"/>
        </a:p>
      </dgm:t>
    </dgm:pt>
    <dgm:pt modelId="{25CFE22E-593E-41BC-8BB9-108AE7799485}" type="sibTrans" cxnId="{A65DE428-CCF7-41A6-83A0-6A67FB2F1047}">
      <dgm:prSet/>
      <dgm:spPr/>
      <dgm:t>
        <a:bodyPr/>
        <a:lstStyle/>
        <a:p>
          <a:endParaRPr lang="en-US"/>
        </a:p>
      </dgm:t>
    </dgm:pt>
    <dgm:pt modelId="{9C3E1FBA-EDBB-45D4-B8B3-33550DCFDC23}">
      <dgm:prSet phldrT="[Text]" custT="1"/>
      <dgm:spPr/>
      <dgm:t>
        <a:bodyPr/>
        <a:lstStyle/>
        <a:p>
          <a:r>
            <a:rPr lang="en-US" sz="1100" dirty="0">
              <a:solidFill>
                <a:schemeClr val="tx1">
                  <a:lumMod val="50000"/>
                  <a:lumOff val="50000"/>
                </a:schemeClr>
              </a:solidFill>
            </a:rPr>
            <a:t>Redundant work in creation of document</a:t>
          </a:r>
        </a:p>
      </dgm:t>
    </dgm:pt>
    <dgm:pt modelId="{61A1AC12-5C2B-42A1-BB23-CC4CAF998BBD}" type="parTrans" cxnId="{01A2ED29-308D-47F4-B8C7-72F2B862360A}">
      <dgm:prSet/>
      <dgm:spPr/>
      <dgm:t>
        <a:bodyPr/>
        <a:lstStyle/>
        <a:p>
          <a:endParaRPr lang="en-US"/>
        </a:p>
      </dgm:t>
    </dgm:pt>
    <dgm:pt modelId="{7183B2EB-0848-4592-8E09-928710133F96}" type="sibTrans" cxnId="{01A2ED29-308D-47F4-B8C7-72F2B862360A}">
      <dgm:prSet/>
      <dgm:spPr/>
      <dgm:t>
        <a:bodyPr/>
        <a:lstStyle/>
        <a:p>
          <a:endParaRPr lang="en-US"/>
        </a:p>
      </dgm:t>
    </dgm:pt>
    <dgm:pt modelId="{4BF9243E-00A3-4369-B3FE-0D23E7888ED5}" type="pres">
      <dgm:prSet presAssocID="{68FADC68-D1F0-4765-B7F0-964790B30C20}" presName="diagram" presStyleCnt="0">
        <dgm:presLayoutVars>
          <dgm:chPref val="1"/>
          <dgm:dir/>
          <dgm:animOne val="branch"/>
          <dgm:animLvl val="lvl"/>
          <dgm:resizeHandles val="exact"/>
        </dgm:presLayoutVars>
      </dgm:prSet>
      <dgm:spPr/>
    </dgm:pt>
    <dgm:pt modelId="{DC2A4C83-4BE8-4568-84E5-5BB05B1EE37A}" type="pres">
      <dgm:prSet presAssocID="{22855BF1-5ECF-4B66-B437-63FE02112EAA}" presName="root1" presStyleCnt="0"/>
      <dgm:spPr/>
    </dgm:pt>
    <dgm:pt modelId="{81612A91-3403-4CA0-8012-04FC384F9DC3}" type="pres">
      <dgm:prSet presAssocID="{22855BF1-5ECF-4B66-B437-63FE02112EAA}" presName="LevelOneTextNode" presStyleLbl="node0" presStyleIdx="0" presStyleCnt="1">
        <dgm:presLayoutVars>
          <dgm:chPref val="3"/>
        </dgm:presLayoutVars>
      </dgm:prSet>
      <dgm:spPr/>
    </dgm:pt>
    <dgm:pt modelId="{D54E1329-701D-4D83-AE6B-B0173EC76753}" type="pres">
      <dgm:prSet presAssocID="{22855BF1-5ECF-4B66-B437-63FE02112EAA}" presName="level2hierChild" presStyleCnt="0"/>
      <dgm:spPr/>
    </dgm:pt>
    <dgm:pt modelId="{DC4F539F-0F42-4455-8788-1997C34076F5}" type="pres">
      <dgm:prSet presAssocID="{EE5DD20E-D0ED-4AF9-A700-EDD9600BEC98}" presName="conn2-1" presStyleLbl="parChTrans1D2" presStyleIdx="0" presStyleCnt="2"/>
      <dgm:spPr/>
    </dgm:pt>
    <dgm:pt modelId="{B9B5B07E-6E58-41BE-A449-9CA6E7E3E9FE}" type="pres">
      <dgm:prSet presAssocID="{EE5DD20E-D0ED-4AF9-A700-EDD9600BEC98}" presName="connTx" presStyleLbl="parChTrans1D2" presStyleIdx="0" presStyleCnt="2"/>
      <dgm:spPr/>
    </dgm:pt>
    <dgm:pt modelId="{822AC62A-DDEC-422D-8C8F-048C10432971}" type="pres">
      <dgm:prSet presAssocID="{F807C340-E66F-483A-B558-70F76FC61842}" presName="root2" presStyleCnt="0"/>
      <dgm:spPr/>
    </dgm:pt>
    <dgm:pt modelId="{F49A21E2-528E-482F-BBE7-9FFF92923223}" type="pres">
      <dgm:prSet presAssocID="{F807C340-E66F-483A-B558-70F76FC61842}" presName="LevelTwoTextNode" presStyleLbl="node2" presStyleIdx="0" presStyleCnt="2">
        <dgm:presLayoutVars>
          <dgm:chPref val="3"/>
        </dgm:presLayoutVars>
      </dgm:prSet>
      <dgm:spPr/>
    </dgm:pt>
    <dgm:pt modelId="{28521F96-505C-4238-AFDB-3C9E3D3B568B}" type="pres">
      <dgm:prSet presAssocID="{F807C340-E66F-483A-B558-70F76FC61842}" presName="level3hierChild" presStyleCnt="0"/>
      <dgm:spPr/>
    </dgm:pt>
    <dgm:pt modelId="{E13A1CD6-6BF8-4276-9606-654FF4B68418}" type="pres">
      <dgm:prSet presAssocID="{902B014C-EF62-4AAA-97FC-72A86AC52C64}" presName="conn2-1" presStyleLbl="parChTrans1D3" presStyleIdx="0" presStyleCnt="3"/>
      <dgm:spPr/>
    </dgm:pt>
    <dgm:pt modelId="{B7806E0C-CA76-4AF0-B98D-24ED2D3F1A11}" type="pres">
      <dgm:prSet presAssocID="{902B014C-EF62-4AAA-97FC-72A86AC52C64}" presName="connTx" presStyleLbl="parChTrans1D3" presStyleIdx="0" presStyleCnt="3"/>
      <dgm:spPr/>
    </dgm:pt>
    <dgm:pt modelId="{28D19F4B-EF2D-459B-BD76-BA0A68A250A0}" type="pres">
      <dgm:prSet presAssocID="{EA463D7B-AFFF-4BB1-BEEF-BA7261A6F77F}" presName="root2" presStyleCnt="0"/>
      <dgm:spPr/>
    </dgm:pt>
    <dgm:pt modelId="{EB879A8B-1D4B-4BC1-BE10-3FBD7A943D5F}" type="pres">
      <dgm:prSet presAssocID="{EA463D7B-AFFF-4BB1-BEEF-BA7261A6F77F}" presName="LevelTwoTextNode" presStyleLbl="node3" presStyleIdx="0" presStyleCnt="3">
        <dgm:presLayoutVars>
          <dgm:chPref val="3"/>
        </dgm:presLayoutVars>
      </dgm:prSet>
      <dgm:spPr/>
    </dgm:pt>
    <dgm:pt modelId="{B70C3E47-B6CD-46A4-A225-0D1747A05918}" type="pres">
      <dgm:prSet presAssocID="{EA463D7B-AFFF-4BB1-BEEF-BA7261A6F77F}" presName="level3hierChild" presStyleCnt="0"/>
      <dgm:spPr/>
    </dgm:pt>
    <dgm:pt modelId="{2B55F676-0CCD-4163-9999-3CD7FC2CCB05}" type="pres">
      <dgm:prSet presAssocID="{66F1F0A2-E50D-46C3-9A79-29824DD7DECA}" presName="conn2-1" presStyleLbl="parChTrans1D4" presStyleIdx="0" presStyleCnt="11"/>
      <dgm:spPr/>
    </dgm:pt>
    <dgm:pt modelId="{6B96EF31-F933-49E3-A8AB-170971633005}" type="pres">
      <dgm:prSet presAssocID="{66F1F0A2-E50D-46C3-9A79-29824DD7DECA}" presName="connTx" presStyleLbl="parChTrans1D4" presStyleIdx="0" presStyleCnt="11"/>
      <dgm:spPr/>
    </dgm:pt>
    <dgm:pt modelId="{44E4009D-B10F-4D1F-9614-2E201FAF1CDC}" type="pres">
      <dgm:prSet presAssocID="{888A038E-1BB2-4331-B664-4C8F5F81198C}" presName="root2" presStyleCnt="0"/>
      <dgm:spPr/>
    </dgm:pt>
    <dgm:pt modelId="{0E141DB5-F0D5-4222-B1D8-81889C843668}" type="pres">
      <dgm:prSet presAssocID="{888A038E-1BB2-4331-B664-4C8F5F81198C}" presName="LevelTwoTextNode" presStyleLbl="node4" presStyleIdx="0" presStyleCnt="11">
        <dgm:presLayoutVars>
          <dgm:chPref val="3"/>
        </dgm:presLayoutVars>
      </dgm:prSet>
      <dgm:spPr/>
    </dgm:pt>
    <dgm:pt modelId="{63E67849-CB16-417A-97B8-0040A186BDFF}" type="pres">
      <dgm:prSet presAssocID="{888A038E-1BB2-4331-B664-4C8F5F81198C}" presName="level3hierChild" presStyleCnt="0"/>
      <dgm:spPr/>
    </dgm:pt>
    <dgm:pt modelId="{99F7C659-2A5B-47F1-A702-F08282BD7AFE}" type="pres">
      <dgm:prSet presAssocID="{DAFB3540-2B09-42C6-882A-A6FFE8BD857A}" presName="conn2-1" presStyleLbl="parChTrans1D4" presStyleIdx="1" presStyleCnt="11"/>
      <dgm:spPr/>
    </dgm:pt>
    <dgm:pt modelId="{25E86506-013F-42B8-BB19-A0C715648E99}" type="pres">
      <dgm:prSet presAssocID="{DAFB3540-2B09-42C6-882A-A6FFE8BD857A}" presName="connTx" presStyleLbl="parChTrans1D4" presStyleIdx="1" presStyleCnt="11"/>
      <dgm:spPr/>
    </dgm:pt>
    <dgm:pt modelId="{B29B3673-9B1A-41A7-A3E4-40A38FF2C24A}" type="pres">
      <dgm:prSet presAssocID="{5471699A-D499-42FE-A65E-00A8E30FB2F4}" presName="root2" presStyleCnt="0"/>
      <dgm:spPr/>
    </dgm:pt>
    <dgm:pt modelId="{030ABE1E-3060-4774-B5BB-F88563972CF8}" type="pres">
      <dgm:prSet presAssocID="{5471699A-D499-42FE-A65E-00A8E30FB2F4}" presName="LevelTwoTextNode" presStyleLbl="node4" presStyleIdx="1" presStyleCnt="11">
        <dgm:presLayoutVars>
          <dgm:chPref val="3"/>
        </dgm:presLayoutVars>
      </dgm:prSet>
      <dgm:spPr/>
    </dgm:pt>
    <dgm:pt modelId="{F7906A8B-0954-4513-85C2-4B328DADF805}" type="pres">
      <dgm:prSet presAssocID="{5471699A-D499-42FE-A65E-00A8E30FB2F4}" presName="level3hierChild" presStyleCnt="0"/>
      <dgm:spPr/>
    </dgm:pt>
    <dgm:pt modelId="{57CE7FBA-AECF-42D7-BD31-655668C545A7}" type="pres">
      <dgm:prSet presAssocID="{8293FC5A-0DDC-4ECC-86F0-9AABBE20BDC5}" presName="conn2-1" presStyleLbl="parChTrans1D4" presStyleIdx="2" presStyleCnt="11"/>
      <dgm:spPr/>
    </dgm:pt>
    <dgm:pt modelId="{F91CD566-5F5F-43CF-B952-40BE830A9DB9}" type="pres">
      <dgm:prSet presAssocID="{8293FC5A-0DDC-4ECC-86F0-9AABBE20BDC5}" presName="connTx" presStyleLbl="parChTrans1D4" presStyleIdx="2" presStyleCnt="11"/>
      <dgm:spPr/>
    </dgm:pt>
    <dgm:pt modelId="{6C533B48-32E9-4DA7-8168-1BA57814345D}" type="pres">
      <dgm:prSet presAssocID="{39A2AECB-C475-4C35-B356-807BE2A741DB}" presName="root2" presStyleCnt="0"/>
      <dgm:spPr/>
    </dgm:pt>
    <dgm:pt modelId="{62F23CC9-0CF7-43B6-956E-B01A5769402B}" type="pres">
      <dgm:prSet presAssocID="{39A2AECB-C475-4C35-B356-807BE2A741DB}" presName="LevelTwoTextNode" presStyleLbl="node4" presStyleIdx="2" presStyleCnt="11">
        <dgm:presLayoutVars>
          <dgm:chPref val="3"/>
        </dgm:presLayoutVars>
      </dgm:prSet>
      <dgm:spPr/>
    </dgm:pt>
    <dgm:pt modelId="{7711E60A-AD2D-433E-87CE-72817B9626F6}" type="pres">
      <dgm:prSet presAssocID="{39A2AECB-C475-4C35-B356-807BE2A741DB}" presName="level3hierChild" presStyleCnt="0"/>
      <dgm:spPr/>
    </dgm:pt>
    <dgm:pt modelId="{F7533193-F06D-430C-B054-8F0B135C583E}" type="pres">
      <dgm:prSet presAssocID="{560BC1D2-1018-441F-8B51-DCD8DC468AB2}" presName="conn2-1" presStyleLbl="parChTrans1D4" presStyleIdx="3" presStyleCnt="11"/>
      <dgm:spPr/>
    </dgm:pt>
    <dgm:pt modelId="{DB78F6FD-4120-40AD-A2DE-80E909F38FAB}" type="pres">
      <dgm:prSet presAssocID="{560BC1D2-1018-441F-8B51-DCD8DC468AB2}" presName="connTx" presStyleLbl="parChTrans1D4" presStyleIdx="3" presStyleCnt="11"/>
      <dgm:spPr/>
    </dgm:pt>
    <dgm:pt modelId="{77C637B4-063C-4AAC-AAD6-1DD2372F0559}" type="pres">
      <dgm:prSet presAssocID="{0757D811-7A79-4368-A979-584F0016EF0A}" presName="root2" presStyleCnt="0"/>
      <dgm:spPr/>
    </dgm:pt>
    <dgm:pt modelId="{8E378F34-1771-401E-BB79-7E19204A9F72}" type="pres">
      <dgm:prSet presAssocID="{0757D811-7A79-4368-A979-584F0016EF0A}" presName="LevelTwoTextNode" presStyleLbl="node4" presStyleIdx="3" presStyleCnt="11" custLinFactNeighborY="2102">
        <dgm:presLayoutVars>
          <dgm:chPref val="3"/>
        </dgm:presLayoutVars>
      </dgm:prSet>
      <dgm:spPr/>
    </dgm:pt>
    <dgm:pt modelId="{8DB7D2E8-5BA5-45A5-A400-9BEF163C2C46}" type="pres">
      <dgm:prSet presAssocID="{0757D811-7A79-4368-A979-584F0016EF0A}" presName="level3hierChild" presStyleCnt="0"/>
      <dgm:spPr/>
    </dgm:pt>
    <dgm:pt modelId="{C6584BA7-09DA-4316-9B38-AAB545D5D743}" type="pres">
      <dgm:prSet presAssocID="{6CAC891D-FFE7-412B-81C8-7F12E4A05E4B}" presName="conn2-1" presStyleLbl="parChTrans1D4" presStyleIdx="4" presStyleCnt="11"/>
      <dgm:spPr/>
    </dgm:pt>
    <dgm:pt modelId="{55CEAE8B-FB9D-4979-B502-F94ECE70985E}" type="pres">
      <dgm:prSet presAssocID="{6CAC891D-FFE7-412B-81C8-7F12E4A05E4B}" presName="connTx" presStyleLbl="parChTrans1D4" presStyleIdx="4" presStyleCnt="11"/>
      <dgm:spPr/>
    </dgm:pt>
    <dgm:pt modelId="{72A6EB79-8A24-4E86-ACF1-D150E6BE0A3D}" type="pres">
      <dgm:prSet presAssocID="{0DA8483B-AE2E-43AD-9DFD-09B85D47CC92}" presName="root2" presStyleCnt="0"/>
      <dgm:spPr/>
    </dgm:pt>
    <dgm:pt modelId="{AA79B6F4-C5D9-4A65-B149-AE57EF439D30}" type="pres">
      <dgm:prSet presAssocID="{0DA8483B-AE2E-43AD-9DFD-09B85D47CC92}" presName="LevelTwoTextNode" presStyleLbl="node4" presStyleIdx="4" presStyleCnt="11">
        <dgm:presLayoutVars>
          <dgm:chPref val="3"/>
        </dgm:presLayoutVars>
      </dgm:prSet>
      <dgm:spPr/>
    </dgm:pt>
    <dgm:pt modelId="{BBBE9D2D-3016-4907-B4F3-62A7493CFB28}" type="pres">
      <dgm:prSet presAssocID="{0DA8483B-AE2E-43AD-9DFD-09B85D47CC92}" presName="level3hierChild" presStyleCnt="0"/>
      <dgm:spPr/>
    </dgm:pt>
    <dgm:pt modelId="{56B87D02-779F-4599-AC5F-74B0ACA7399C}" type="pres">
      <dgm:prSet presAssocID="{770D2D5D-CA44-49B3-8A78-035992345586}" presName="conn2-1" presStyleLbl="parChTrans1D3" presStyleIdx="1" presStyleCnt="3"/>
      <dgm:spPr/>
    </dgm:pt>
    <dgm:pt modelId="{6DBEB473-6ABA-454F-90EA-1253ED63F71A}" type="pres">
      <dgm:prSet presAssocID="{770D2D5D-CA44-49B3-8A78-035992345586}" presName="connTx" presStyleLbl="parChTrans1D3" presStyleIdx="1" presStyleCnt="3"/>
      <dgm:spPr/>
    </dgm:pt>
    <dgm:pt modelId="{138C78EC-3DE6-45EB-87EF-FD1422A62000}" type="pres">
      <dgm:prSet presAssocID="{A13CF4C2-3316-4C2C-B548-FF7BD7DD7AF4}" presName="root2" presStyleCnt="0"/>
      <dgm:spPr/>
    </dgm:pt>
    <dgm:pt modelId="{D26BBAEA-F359-47E5-A095-AEC52BDF3F14}" type="pres">
      <dgm:prSet presAssocID="{A13CF4C2-3316-4C2C-B548-FF7BD7DD7AF4}" presName="LevelTwoTextNode" presStyleLbl="node3" presStyleIdx="1" presStyleCnt="3">
        <dgm:presLayoutVars>
          <dgm:chPref val="3"/>
        </dgm:presLayoutVars>
      </dgm:prSet>
      <dgm:spPr/>
    </dgm:pt>
    <dgm:pt modelId="{07AAAE21-DB55-4DB3-86B4-62F41D4D3F04}" type="pres">
      <dgm:prSet presAssocID="{A13CF4C2-3316-4C2C-B548-FF7BD7DD7AF4}" presName="level3hierChild" presStyleCnt="0"/>
      <dgm:spPr/>
    </dgm:pt>
    <dgm:pt modelId="{D22154C0-CA2F-4688-8F34-E52D63524AA1}" type="pres">
      <dgm:prSet presAssocID="{61A1AC12-5C2B-42A1-BB23-CC4CAF998BBD}" presName="conn2-1" presStyleLbl="parChTrans1D4" presStyleIdx="5" presStyleCnt="11"/>
      <dgm:spPr/>
    </dgm:pt>
    <dgm:pt modelId="{612A1921-C3CB-4BEB-915E-E3FDEFF9CFEF}" type="pres">
      <dgm:prSet presAssocID="{61A1AC12-5C2B-42A1-BB23-CC4CAF998BBD}" presName="connTx" presStyleLbl="parChTrans1D4" presStyleIdx="5" presStyleCnt="11"/>
      <dgm:spPr/>
    </dgm:pt>
    <dgm:pt modelId="{2C640C6F-BFAB-4715-85D4-B5FC891DD756}" type="pres">
      <dgm:prSet presAssocID="{9C3E1FBA-EDBB-45D4-B8B3-33550DCFDC23}" presName="root2" presStyleCnt="0"/>
      <dgm:spPr/>
    </dgm:pt>
    <dgm:pt modelId="{2227232B-D34C-4570-8916-41BCC4D5BA81}" type="pres">
      <dgm:prSet presAssocID="{9C3E1FBA-EDBB-45D4-B8B3-33550DCFDC23}" presName="LevelTwoTextNode" presStyleLbl="node4" presStyleIdx="5" presStyleCnt="11">
        <dgm:presLayoutVars>
          <dgm:chPref val="3"/>
        </dgm:presLayoutVars>
      </dgm:prSet>
      <dgm:spPr/>
    </dgm:pt>
    <dgm:pt modelId="{6674F383-4B5C-4CA1-9319-0DEC1939B691}" type="pres">
      <dgm:prSet presAssocID="{9C3E1FBA-EDBB-45D4-B8B3-33550DCFDC23}" presName="level3hierChild" presStyleCnt="0"/>
      <dgm:spPr/>
    </dgm:pt>
    <dgm:pt modelId="{6AF9527C-6B65-43F5-8D59-0BF3E3B9424B}" type="pres">
      <dgm:prSet presAssocID="{B12B8223-1C71-4320-B782-82F5BA69279A}" presName="conn2-1" presStyleLbl="parChTrans1D2" presStyleIdx="1" presStyleCnt="2"/>
      <dgm:spPr/>
    </dgm:pt>
    <dgm:pt modelId="{A13B0AED-D9D2-48BB-8118-1D1E9F1EAC08}" type="pres">
      <dgm:prSet presAssocID="{B12B8223-1C71-4320-B782-82F5BA69279A}" presName="connTx" presStyleLbl="parChTrans1D2" presStyleIdx="1" presStyleCnt="2"/>
      <dgm:spPr/>
    </dgm:pt>
    <dgm:pt modelId="{9B37E469-06CF-41DD-9014-35F3637A3FE9}" type="pres">
      <dgm:prSet presAssocID="{DE42C52A-8C82-4E0A-97E1-084C6A57DDB6}" presName="root2" presStyleCnt="0"/>
      <dgm:spPr/>
    </dgm:pt>
    <dgm:pt modelId="{D5EBD904-603F-4F58-BE53-296F1856250A}" type="pres">
      <dgm:prSet presAssocID="{DE42C52A-8C82-4E0A-97E1-084C6A57DDB6}" presName="LevelTwoTextNode" presStyleLbl="node2" presStyleIdx="1" presStyleCnt="2">
        <dgm:presLayoutVars>
          <dgm:chPref val="3"/>
        </dgm:presLayoutVars>
      </dgm:prSet>
      <dgm:spPr/>
    </dgm:pt>
    <dgm:pt modelId="{C258FE55-678B-4F04-A0B0-6048558631AF}" type="pres">
      <dgm:prSet presAssocID="{DE42C52A-8C82-4E0A-97E1-084C6A57DDB6}" presName="level3hierChild" presStyleCnt="0"/>
      <dgm:spPr/>
    </dgm:pt>
    <dgm:pt modelId="{3E8AFF0E-E326-456A-AA8F-C3EF78F6C0A9}" type="pres">
      <dgm:prSet presAssocID="{F646CC12-842C-4817-8DC4-DA2539997FC8}" presName="conn2-1" presStyleLbl="parChTrans1D3" presStyleIdx="2" presStyleCnt="3"/>
      <dgm:spPr/>
    </dgm:pt>
    <dgm:pt modelId="{B5442369-9609-466E-B3D9-7CAE06726C87}" type="pres">
      <dgm:prSet presAssocID="{F646CC12-842C-4817-8DC4-DA2539997FC8}" presName="connTx" presStyleLbl="parChTrans1D3" presStyleIdx="2" presStyleCnt="3"/>
      <dgm:spPr/>
    </dgm:pt>
    <dgm:pt modelId="{C137A3AE-012B-4042-9DBC-F95B51F82E40}" type="pres">
      <dgm:prSet presAssocID="{3E590F1A-FFA6-44F9-9D8A-CE956C1C9392}" presName="root2" presStyleCnt="0"/>
      <dgm:spPr/>
    </dgm:pt>
    <dgm:pt modelId="{F294B4F6-0327-4794-A5BF-6113C71E1973}" type="pres">
      <dgm:prSet presAssocID="{3E590F1A-FFA6-44F9-9D8A-CE956C1C9392}" presName="LevelTwoTextNode" presStyleLbl="node3" presStyleIdx="2" presStyleCnt="3">
        <dgm:presLayoutVars>
          <dgm:chPref val="3"/>
        </dgm:presLayoutVars>
      </dgm:prSet>
      <dgm:spPr/>
    </dgm:pt>
    <dgm:pt modelId="{F631E1A6-9ED1-4236-98CC-4E10CB678DB0}" type="pres">
      <dgm:prSet presAssocID="{3E590F1A-FFA6-44F9-9D8A-CE956C1C9392}" presName="level3hierChild" presStyleCnt="0"/>
      <dgm:spPr/>
    </dgm:pt>
    <dgm:pt modelId="{A32EFA86-2721-4A9A-8B4D-F870CEE6520E}" type="pres">
      <dgm:prSet presAssocID="{86526D64-F8D5-4719-8E1D-A74F4FCBF0CB}" presName="conn2-1" presStyleLbl="parChTrans1D4" presStyleIdx="6" presStyleCnt="11"/>
      <dgm:spPr/>
    </dgm:pt>
    <dgm:pt modelId="{7FFDD1DC-8270-4E9F-91CB-3B13A87CE1B8}" type="pres">
      <dgm:prSet presAssocID="{86526D64-F8D5-4719-8E1D-A74F4FCBF0CB}" presName="connTx" presStyleLbl="parChTrans1D4" presStyleIdx="6" presStyleCnt="11"/>
      <dgm:spPr/>
    </dgm:pt>
    <dgm:pt modelId="{ADF71333-0D1A-4DF0-ABBE-C9C5D5DD7D11}" type="pres">
      <dgm:prSet presAssocID="{8C35D9E3-608D-49E9-9AF2-D1EEA6A01A93}" presName="root2" presStyleCnt="0"/>
      <dgm:spPr/>
    </dgm:pt>
    <dgm:pt modelId="{B0109717-5C4A-4398-8130-66414DDBAE7C}" type="pres">
      <dgm:prSet presAssocID="{8C35D9E3-608D-49E9-9AF2-D1EEA6A01A93}" presName="LevelTwoTextNode" presStyleLbl="node4" presStyleIdx="6" presStyleCnt="11">
        <dgm:presLayoutVars>
          <dgm:chPref val="3"/>
        </dgm:presLayoutVars>
      </dgm:prSet>
      <dgm:spPr/>
    </dgm:pt>
    <dgm:pt modelId="{708732DB-FEDC-4908-BAE7-E4E21F840A94}" type="pres">
      <dgm:prSet presAssocID="{8C35D9E3-608D-49E9-9AF2-D1EEA6A01A93}" presName="level3hierChild" presStyleCnt="0"/>
      <dgm:spPr/>
    </dgm:pt>
    <dgm:pt modelId="{0F3F7259-3201-4A98-B949-C29EBA791307}" type="pres">
      <dgm:prSet presAssocID="{93C8B06B-2507-4CE3-9327-90A9F7713839}" presName="conn2-1" presStyleLbl="parChTrans1D4" presStyleIdx="7" presStyleCnt="11"/>
      <dgm:spPr/>
    </dgm:pt>
    <dgm:pt modelId="{250CBDA3-10FF-4412-860A-8329F1FD7A0A}" type="pres">
      <dgm:prSet presAssocID="{93C8B06B-2507-4CE3-9327-90A9F7713839}" presName="connTx" presStyleLbl="parChTrans1D4" presStyleIdx="7" presStyleCnt="11"/>
      <dgm:spPr/>
    </dgm:pt>
    <dgm:pt modelId="{DE0AB6F0-2A1C-4D40-8264-7B730D122291}" type="pres">
      <dgm:prSet presAssocID="{B328C8D6-0180-42EB-A44A-CE610A18399A}" presName="root2" presStyleCnt="0"/>
      <dgm:spPr/>
    </dgm:pt>
    <dgm:pt modelId="{19FB76AF-BDA2-472C-9CC5-1018D84645AC}" type="pres">
      <dgm:prSet presAssocID="{B328C8D6-0180-42EB-A44A-CE610A18399A}" presName="LevelTwoTextNode" presStyleLbl="node4" presStyleIdx="7" presStyleCnt="11">
        <dgm:presLayoutVars>
          <dgm:chPref val="3"/>
        </dgm:presLayoutVars>
      </dgm:prSet>
      <dgm:spPr/>
    </dgm:pt>
    <dgm:pt modelId="{02B61264-D050-4977-AEFC-F401B1E11AB9}" type="pres">
      <dgm:prSet presAssocID="{B328C8D6-0180-42EB-A44A-CE610A18399A}" presName="level3hierChild" presStyleCnt="0"/>
      <dgm:spPr/>
    </dgm:pt>
    <dgm:pt modelId="{D30305C7-069A-43CB-BF01-31D42046B870}" type="pres">
      <dgm:prSet presAssocID="{63345473-9C18-4426-8048-E3A31D115F61}" presName="conn2-1" presStyleLbl="parChTrans1D4" presStyleIdx="8" presStyleCnt="11"/>
      <dgm:spPr/>
    </dgm:pt>
    <dgm:pt modelId="{D5B5D21C-F9A6-4FA5-97A0-9C26886DAE21}" type="pres">
      <dgm:prSet presAssocID="{63345473-9C18-4426-8048-E3A31D115F61}" presName="connTx" presStyleLbl="parChTrans1D4" presStyleIdx="8" presStyleCnt="11"/>
      <dgm:spPr/>
    </dgm:pt>
    <dgm:pt modelId="{8B6C3CC5-6B52-4DB6-9429-27736CEACBE0}" type="pres">
      <dgm:prSet presAssocID="{ECE075BA-65AB-4E35-AD3A-E16CDE0C2296}" presName="root2" presStyleCnt="0"/>
      <dgm:spPr/>
    </dgm:pt>
    <dgm:pt modelId="{5AC799C7-339F-419F-B39A-01A92F838B1E}" type="pres">
      <dgm:prSet presAssocID="{ECE075BA-65AB-4E35-AD3A-E16CDE0C2296}" presName="LevelTwoTextNode" presStyleLbl="node4" presStyleIdx="8" presStyleCnt="11">
        <dgm:presLayoutVars>
          <dgm:chPref val="3"/>
        </dgm:presLayoutVars>
      </dgm:prSet>
      <dgm:spPr/>
    </dgm:pt>
    <dgm:pt modelId="{EA1AD359-EEDE-4FED-9DFA-E8713EB01890}" type="pres">
      <dgm:prSet presAssocID="{ECE075BA-65AB-4E35-AD3A-E16CDE0C2296}" presName="level3hierChild" presStyleCnt="0"/>
      <dgm:spPr/>
    </dgm:pt>
    <dgm:pt modelId="{E6029026-FB90-4193-82ED-552840956DF5}" type="pres">
      <dgm:prSet presAssocID="{30D03554-0D58-4D76-9B34-C928E338C0B1}" presName="conn2-1" presStyleLbl="parChTrans1D4" presStyleIdx="9" presStyleCnt="11"/>
      <dgm:spPr/>
    </dgm:pt>
    <dgm:pt modelId="{BF3E5F4D-A6B6-42C7-9F13-1BBDEC35D8E0}" type="pres">
      <dgm:prSet presAssocID="{30D03554-0D58-4D76-9B34-C928E338C0B1}" presName="connTx" presStyleLbl="parChTrans1D4" presStyleIdx="9" presStyleCnt="11"/>
      <dgm:spPr/>
    </dgm:pt>
    <dgm:pt modelId="{2ED6F773-CFF0-4317-9166-690E754C07AD}" type="pres">
      <dgm:prSet presAssocID="{0117B907-53F3-40CF-8888-221BBA12BB2E}" presName="root2" presStyleCnt="0"/>
      <dgm:spPr/>
    </dgm:pt>
    <dgm:pt modelId="{2FE608AA-F76A-45F7-961B-4F13BF50827E}" type="pres">
      <dgm:prSet presAssocID="{0117B907-53F3-40CF-8888-221BBA12BB2E}" presName="LevelTwoTextNode" presStyleLbl="node4" presStyleIdx="9" presStyleCnt="11">
        <dgm:presLayoutVars>
          <dgm:chPref val="3"/>
        </dgm:presLayoutVars>
      </dgm:prSet>
      <dgm:spPr/>
    </dgm:pt>
    <dgm:pt modelId="{C594641A-1CBE-4DD4-B355-2A4886B2663E}" type="pres">
      <dgm:prSet presAssocID="{0117B907-53F3-40CF-8888-221BBA12BB2E}" presName="level3hierChild" presStyleCnt="0"/>
      <dgm:spPr/>
    </dgm:pt>
    <dgm:pt modelId="{3CC9B249-9056-48C1-841A-F7EED9D97ED5}" type="pres">
      <dgm:prSet presAssocID="{57215E70-5783-4AB8-AFFB-05507AB10DFA}" presName="conn2-1" presStyleLbl="parChTrans1D4" presStyleIdx="10" presStyleCnt="11"/>
      <dgm:spPr/>
    </dgm:pt>
    <dgm:pt modelId="{54065844-044A-400F-AE48-91FD8B3E751F}" type="pres">
      <dgm:prSet presAssocID="{57215E70-5783-4AB8-AFFB-05507AB10DFA}" presName="connTx" presStyleLbl="parChTrans1D4" presStyleIdx="10" presStyleCnt="11"/>
      <dgm:spPr/>
    </dgm:pt>
    <dgm:pt modelId="{5BA90CDE-3B4D-4F23-8D6B-E54911948EE2}" type="pres">
      <dgm:prSet presAssocID="{AF80C902-24EE-442D-81AA-C2DB581519EA}" presName="root2" presStyleCnt="0"/>
      <dgm:spPr/>
    </dgm:pt>
    <dgm:pt modelId="{7DC51AA5-CD7D-4FAC-8D77-2E1262A612BA}" type="pres">
      <dgm:prSet presAssocID="{AF80C902-24EE-442D-81AA-C2DB581519EA}" presName="LevelTwoTextNode" presStyleLbl="node4" presStyleIdx="10" presStyleCnt="11">
        <dgm:presLayoutVars>
          <dgm:chPref val="3"/>
        </dgm:presLayoutVars>
      </dgm:prSet>
      <dgm:spPr/>
    </dgm:pt>
    <dgm:pt modelId="{5C3BC4E9-8549-4F42-90FF-B15B0CF42329}" type="pres">
      <dgm:prSet presAssocID="{AF80C902-24EE-442D-81AA-C2DB581519EA}" presName="level3hierChild" presStyleCnt="0"/>
      <dgm:spPr/>
    </dgm:pt>
  </dgm:ptLst>
  <dgm:cxnLst>
    <dgm:cxn modelId="{161F5A02-1ABE-43F2-80FC-FA9BF4B76559}" srcId="{0757D811-7A79-4368-A979-584F0016EF0A}" destId="{0DA8483B-AE2E-43AD-9DFD-09B85D47CC92}" srcOrd="0" destOrd="0" parTransId="{6CAC891D-FFE7-412B-81C8-7F12E4A05E4B}" sibTransId="{5B896D87-A82E-467F-B773-3AA21B9599DC}"/>
    <dgm:cxn modelId="{61431D04-ECB1-4184-85B7-96EA2DC007A0}" type="presOf" srcId="{B328C8D6-0180-42EB-A44A-CE610A18399A}" destId="{19FB76AF-BDA2-472C-9CC5-1018D84645AC}" srcOrd="0" destOrd="0" presId="urn:microsoft.com/office/officeart/2005/8/layout/hierarchy2"/>
    <dgm:cxn modelId="{106FF705-CF6A-4ABA-AC11-66C551EDFCEB}" type="presOf" srcId="{63345473-9C18-4426-8048-E3A31D115F61}" destId="{D30305C7-069A-43CB-BF01-31D42046B870}" srcOrd="0" destOrd="0" presId="urn:microsoft.com/office/officeart/2005/8/layout/hierarchy2"/>
    <dgm:cxn modelId="{9D30B608-75E0-4750-AFEE-FD0FF9FF01F8}" type="presOf" srcId="{3E590F1A-FFA6-44F9-9D8A-CE956C1C9392}" destId="{F294B4F6-0327-4794-A5BF-6113C71E1973}" srcOrd="0" destOrd="0" presId="urn:microsoft.com/office/officeart/2005/8/layout/hierarchy2"/>
    <dgm:cxn modelId="{D7C63113-85F6-47A7-9C9D-735275D92146}" srcId="{EA463D7B-AFFF-4BB1-BEEF-BA7261A6F77F}" destId="{0757D811-7A79-4368-A979-584F0016EF0A}" srcOrd="1" destOrd="0" parTransId="{560BC1D2-1018-441F-8B51-DCD8DC468AB2}" sibTransId="{3A6C5E18-28D5-4BB1-9593-67B685CAD931}"/>
    <dgm:cxn modelId="{77213214-C39B-4F4D-BAA5-58856B61242E}" type="presOf" srcId="{66F1F0A2-E50D-46C3-9A79-29824DD7DECA}" destId="{2B55F676-0CCD-4163-9999-3CD7FC2CCB05}" srcOrd="0" destOrd="0" presId="urn:microsoft.com/office/officeart/2005/8/layout/hierarchy2"/>
    <dgm:cxn modelId="{6DF6611C-2CBE-4221-B4D1-6573E8BCFD31}" type="presOf" srcId="{A13CF4C2-3316-4C2C-B548-FF7BD7DD7AF4}" destId="{D26BBAEA-F359-47E5-A095-AEC52BDF3F14}" srcOrd="0" destOrd="0" presId="urn:microsoft.com/office/officeart/2005/8/layout/hierarchy2"/>
    <dgm:cxn modelId="{1D56AF25-F194-4752-B7B8-5F2B231716F6}" type="presOf" srcId="{86526D64-F8D5-4719-8E1D-A74F4FCBF0CB}" destId="{7FFDD1DC-8270-4E9F-91CB-3B13A87CE1B8}" srcOrd="1" destOrd="0" presId="urn:microsoft.com/office/officeart/2005/8/layout/hierarchy2"/>
    <dgm:cxn modelId="{A5076626-C391-4AFF-9586-085B63B78EE3}" type="presOf" srcId="{8293FC5A-0DDC-4ECC-86F0-9AABBE20BDC5}" destId="{57CE7FBA-AECF-42D7-BD31-655668C545A7}" srcOrd="0" destOrd="0" presId="urn:microsoft.com/office/officeart/2005/8/layout/hierarchy2"/>
    <dgm:cxn modelId="{63144227-D020-4963-A209-BF05ACB1EC36}" type="presOf" srcId="{6CAC891D-FFE7-412B-81C8-7F12E4A05E4B}" destId="{55CEAE8B-FB9D-4979-B502-F94ECE70985E}" srcOrd="1" destOrd="0" presId="urn:microsoft.com/office/officeart/2005/8/layout/hierarchy2"/>
    <dgm:cxn modelId="{ABF95A27-8620-4D29-AEAA-D55485662959}" srcId="{8C35D9E3-608D-49E9-9AF2-D1EEA6A01A93}" destId="{B328C8D6-0180-42EB-A44A-CE610A18399A}" srcOrd="0" destOrd="0" parTransId="{93C8B06B-2507-4CE3-9327-90A9F7713839}" sibTransId="{B846C420-9DC4-4319-BF8F-6525006CF3C2}"/>
    <dgm:cxn modelId="{A65DE428-CCF7-41A6-83A0-6A67FB2F1047}" srcId="{F807C340-E66F-483A-B558-70F76FC61842}" destId="{A13CF4C2-3316-4C2C-B548-FF7BD7DD7AF4}" srcOrd="1" destOrd="0" parTransId="{770D2D5D-CA44-49B3-8A78-035992345586}" sibTransId="{25CFE22E-593E-41BC-8BB9-108AE7799485}"/>
    <dgm:cxn modelId="{01A2ED29-308D-47F4-B8C7-72F2B862360A}" srcId="{A13CF4C2-3316-4C2C-B548-FF7BD7DD7AF4}" destId="{9C3E1FBA-EDBB-45D4-B8B3-33550DCFDC23}" srcOrd="0" destOrd="0" parTransId="{61A1AC12-5C2B-42A1-BB23-CC4CAF998BBD}" sibTransId="{7183B2EB-0848-4592-8E09-928710133F96}"/>
    <dgm:cxn modelId="{53D8492A-A2E2-403D-8601-CAAB27D6F368}" srcId="{22855BF1-5ECF-4B66-B437-63FE02112EAA}" destId="{DE42C52A-8C82-4E0A-97E1-084C6A57DDB6}" srcOrd="1" destOrd="0" parTransId="{B12B8223-1C71-4320-B782-82F5BA69279A}" sibTransId="{BA6E2A27-6F89-4834-8BB3-C6D5B1467F69}"/>
    <dgm:cxn modelId="{314E662D-1A92-4584-8F27-53B8C36F29F4}" srcId="{22855BF1-5ECF-4B66-B437-63FE02112EAA}" destId="{F807C340-E66F-483A-B558-70F76FC61842}" srcOrd="0" destOrd="0" parTransId="{EE5DD20E-D0ED-4AF9-A700-EDD9600BEC98}" sibTransId="{CF7A75FE-79ED-40AC-8EFD-778ADF4844F0}"/>
    <dgm:cxn modelId="{32788232-67DE-4882-A391-5F1911D7FF6D}" type="presOf" srcId="{68FADC68-D1F0-4765-B7F0-964790B30C20}" destId="{4BF9243E-00A3-4369-B3FE-0D23E7888ED5}" srcOrd="0" destOrd="0" presId="urn:microsoft.com/office/officeart/2005/8/layout/hierarchy2"/>
    <dgm:cxn modelId="{7976E432-3101-49B4-99FE-71B0671A4EC6}" type="presOf" srcId="{EE5DD20E-D0ED-4AF9-A700-EDD9600BEC98}" destId="{B9B5B07E-6E58-41BE-A449-9CA6E7E3E9FE}" srcOrd="1" destOrd="0" presId="urn:microsoft.com/office/officeart/2005/8/layout/hierarchy2"/>
    <dgm:cxn modelId="{F3C70D33-3875-4DD7-BA70-C84900781D15}" type="presOf" srcId="{57215E70-5783-4AB8-AFFB-05507AB10DFA}" destId="{3CC9B249-9056-48C1-841A-F7EED9D97ED5}" srcOrd="0" destOrd="0" presId="urn:microsoft.com/office/officeart/2005/8/layout/hierarchy2"/>
    <dgm:cxn modelId="{ACD1C136-F56F-4D74-89DB-BEEBF6338144}" type="presOf" srcId="{39A2AECB-C475-4C35-B356-807BE2A741DB}" destId="{62F23CC9-0CF7-43B6-956E-B01A5769402B}" srcOrd="0" destOrd="0" presId="urn:microsoft.com/office/officeart/2005/8/layout/hierarchy2"/>
    <dgm:cxn modelId="{D232063A-443B-41F0-AFDC-0B805A4DF95A}" type="presOf" srcId="{F646CC12-842C-4817-8DC4-DA2539997FC8}" destId="{3E8AFF0E-E326-456A-AA8F-C3EF78F6C0A9}" srcOrd="0" destOrd="0" presId="urn:microsoft.com/office/officeart/2005/8/layout/hierarchy2"/>
    <dgm:cxn modelId="{A3EA543D-6F97-4E7A-8ED9-8262191EF583}" type="presOf" srcId="{560BC1D2-1018-441F-8B51-DCD8DC468AB2}" destId="{DB78F6FD-4120-40AD-A2DE-80E909F38FAB}" srcOrd="1" destOrd="0" presId="urn:microsoft.com/office/officeart/2005/8/layout/hierarchy2"/>
    <dgm:cxn modelId="{746AC45F-0E77-4A53-A16B-EA7E3180B902}" type="presOf" srcId="{8293FC5A-0DDC-4ECC-86F0-9AABBE20BDC5}" destId="{F91CD566-5F5F-43CF-B952-40BE830A9DB9}" srcOrd="1" destOrd="0" presId="urn:microsoft.com/office/officeart/2005/8/layout/hierarchy2"/>
    <dgm:cxn modelId="{2FDC2462-E2F6-49FA-825F-81CECB46B227}" type="presOf" srcId="{0DA8483B-AE2E-43AD-9DFD-09B85D47CC92}" destId="{AA79B6F4-C5D9-4A65-B149-AE57EF439D30}" srcOrd="0" destOrd="0" presId="urn:microsoft.com/office/officeart/2005/8/layout/hierarchy2"/>
    <dgm:cxn modelId="{549EED63-9E34-46C0-869E-B762775DB6CF}" type="presOf" srcId="{66F1F0A2-E50D-46C3-9A79-29824DD7DECA}" destId="{6B96EF31-F933-49E3-A8AB-170971633005}" srcOrd="1" destOrd="0" presId="urn:microsoft.com/office/officeart/2005/8/layout/hierarchy2"/>
    <dgm:cxn modelId="{87B45144-56DD-477A-BDD6-E17253222DA4}" type="presOf" srcId="{5471699A-D499-42FE-A65E-00A8E30FB2F4}" destId="{030ABE1E-3060-4774-B5BB-F88563972CF8}" srcOrd="0" destOrd="0" presId="urn:microsoft.com/office/officeart/2005/8/layout/hierarchy2"/>
    <dgm:cxn modelId="{BD86EE67-0AB8-46C6-B8B6-891ED5F43830}" srcId="{8C35D9E3-608D-49E9-9AF2-D1EEA6A01A93}" destId="{0117B907-53F3-40CF-8888-221BBA12BB2E}" srcOrd="1" destOrd="0" parTransId="{30D03554-0D58-4D76-9B34-C928E338C0B1}" sibTransId="{5B5169CA-76CD-4A12-B0D9-A1996D9E3BAB}"/>
    <dgm:cxn modelId="{F6549F4B-F9A5-4BB7-AA0D-785FC3648B5D}" type="presOf" srcId="{DAFB3540-2B09-42C6-882A-A6FFE8BD857A}" destId="{99F7C659-2A5B-47F1-A702-F08282BD7AFE}" srcOrd="0" destOrd="0" presId="urn:microsoft.com/office/officeart/2005/8/layout/hierarchy2"/>
    <dgm:cxn modelId="{53F7B96E-DCA6-4EE0-AA81-61B8400867DD}" type="presOf" srcId="{F646CC12-842C-4817-8DC4-DA2539997FC8}" destId="{B5442369-9609-466E-B3D9-7CAE06726C87}" srcOrd="1" destOrd="0" presId="urn:microsoft.com/office/officeart/2005/8/layout/hierarchy2"/>
    <dgm:cxn modelId="{2ED51F75-6EFA-4B90-B143-7A1F795D181B}" type="presOf" srcId="{93C8B06B-2507-4CE3-9327-90A9F7713839}" destId="{250CBDA3-10FF-4412-860A-8329F1FD7A0A}" srcOrd="1" destOrd="0" presId="urn:microsoft.com/office/officeart/2005/8/layout/hierarchy2"/>
    <dgm:cxn modelId="{0EE21759-9200-4094-8E8D-1F09EB78E9FC}" type="presOf" srcId="{770D2D5D-CA44-49B3-8A78-035992345586}" destId="{56B87D02-779F-4599-AC5F-74B0ACA7399C}" srcOrd="0" destOrd="0" presId="urn:microsoft.com/office/officeart/2005/8/layout/hierarchy2"/>
    <dgm:cxn modelId="{B419137F-18C1-4FA6-AA9C-284FBAE31BD2}" srcId="{DE42C52A-8C82-4E0A-97E1-084C6A57DDB6}" destId="{3E590F1A-FFA6-44F9-9D8A-CE956C1C9392}" srcOrd="0" destOrd="0" parTransId="{F646CC12-842C-4817-8DC4-DA2539997FC8}" sibTransId="{5B4C02B2-0657-4F75-A925-97FA43C0D4FC}"/>
    <dgm:cxn modelId="{0E983582-0ABF-4D31-AF0B-771DA4C6D584}" type="presOf" srcId="{0117B907-53F3-40CF-8888-221BBA12BB2E}" destId="{2FE608AA-F76A-45F7-961B-4F13BF50827E}" srcOrd="0" destOrd="0" presId="urn:microsoft.com/office/officeart/2005/8/layout/hierarchy2"/>
    <dgm:cxn modelId="{EBEF7A8B-A360-463F-9A59-D9B4202635CD}" srcId="{F807C340-E66F-483A-B558-70F76FC61842}" destId="{EA463D7B-AFFF-4BB1-BEEF-BA7261A6F77F}" srcOrd="0" destOrd="0" parTransId="{902B014C-EF62-4AAA-97FC-72A86AC52C64}" sibTransId="{8B629D14-C408-4ECE-973B-C79D3D5DCADB}"/>
    <dgm:cxn modelId="{2EA5018C-66F8-4158-96FE-718E1EA1E302}" srcId="{888A038E-1BB2-4331-B664-4C8F5F81198C}" destId="{5471699A-D499-42FE-A65E-00A8E30FB2F4}" srcOrd="0" destOrd="0" parTransId="{DAFB3540-2B09-42C6-882A-A6FFE8BD857A}" sibTransId="{84DDE80E-4FE5-4FF0-9483-30147FA5320A}"/>
    <dgm:cxn modelId="{295A558C-7DED-47B7-B53E-3A8D20D8DEB0}" type="presOf" srcId="{8C35D9E3-608D-49E9-9AF2-D1EEA6A01A93}" destId="{B0109717-5C4A-4398-8130-66414DDBAE7C}" srcOrd="0" destOrd="0" presId="urn:microsoft.com/office/officeart/2005/8/layout/hierarchy2"/>
    <dgm:cxn modelId="{6EDFD68C-189B-4373-92A3-6992BBB0D067}" type="presOf" srcId="{93C8B06B-2507-4CE3-9327-90A9F7713839}" destId="{0F3F7259-3201-4A98-B949-C29EBA791307}" srcOrd="0" destOrd="0" presId="urn:microsoft.com/office/officeart/2005/8/layout/hierarchy2"/>
    <dgm:cxn modelId="{B2ECB290-2923-40FE-A6E7-CBF255BF7CFA}" type="presOf" srcId="{57215E70-5783-4AB8-AFFB-05507AB10DFA}" destId="{54065844-044A-400F-AE48-91FD8B3E751F}" srcOrd="1" destOrd="0" presId="urn:microsoft.com/office/officeart/2005/8/layout/hierarchy2"/>
    <dgm:cxn modelId="{5C369095-E7EB-474B-A7A2-50CB74ED4814}" srcId="{5471699A-D499-42FE-A65E-00A8E30FB2F4}" destId="{39A2AECB-C475-4C35-B356-807BE2A741DB}" srcOrd="0" destOrd="0" parTransId="{8293FC5A-0DDC-4ECC-86F0-9AABBE20BDC5}" sibTransId="{D8C9F390-DC4B-49D4-97CC-F496E3188F6A}"/>
    <dgm:cxn modelId="{AEFADE9C-7FDC-4C5E-9F04-1A5AC47D0688}" type="presOf" srcId="{61A1AC12-5C2B-42A1-BB23-CC4CAF998BBD}" destId="{D22154C0-CA2F-4688-8F34-E52D63524AA1}" srcOrd="0" destOrd="0" presId="urn:microsoft.com/office/officeart/2005/8/layout/hierarchy2"/>
    <dgm:cxn modelId="{BD2AAC9F-2445-4A74-9C7C-37EEF05155CF}" type="presOf" srcId="{EA463D7B-AFFF-4BB1-BEEF-BA7261A6F77F}" destId="{EB879A8B-1D4B-4BC1-BE10-3FBD7A943D5F}" srcOrd="0" destOrd="0" presId="urn:microsoft.com/office/officeart/2005/8/layout/hierarchy2"/>
    <dgm:cxn modelId="{8FD1C3A1-6DCB-489B-8ADE-F6AFA0317715}" type="presOf" srcId="{DE42C52A-8C82-4E0A-97E1-084C6A57DDB6}" destId="{D5EBD904-603F-4F58-BE53-296F1856250A}" srcOrd="0" destOrd="0" presId="urn:microsoft.com/office/officeart/2005/8/layout/hierarchy2"/>
    <dgm:cxn modelId="{A33273A3-287C-43CC-A04B-2A6D5B44BA02}" type="presOf" srcId="{61A1AC12-5C2B-42A1-BB23-CC4CAF998BBD}" destId="{612A1921-C3CB-4BEB-915E-E3FDEFF9CFEF}" srcOrd="1" destOrd="0" presId="urn:microsoft.com/office/officeart/2005/8/layout/hierarchy2"/>
    <dgm:cxn modelId="{C7F1F6A9-A686-4D52-9777-C5F2A1F71EF2}" type="presOf" srcId="{B12B8223-1C71-4320-B782-82F5BA69279A}" destId="{A13B0AED-D9D2-48BB-8118-1D1E9F1EAC08}" srcOrd="1" destOrd="0" presId="urn:microsoft.com/office/officeart/2005/8/layout/hierarchy2"/>
    <dgm:cxn modelId="{A600C3AB-8055-4CFA-92C0-213653A3FE30}" srcId="{3E590F1A-FFA6-44F9-9D8A-CE956C1C9392}" destId="{8C35D9E3-608D-49E9-9AF2-D1EEA6A01A93}" srcOrd="0" destOrd="0" parTransId="{86526D64-F8D5-4719-8E1D-A74F4FCBF0CB}" sibTransId="{ED8249C0-D72C-417E-B11D-D62172D97410}"/>
    <dgm:cxn modelId="{02232EAE-FF0F-4D71-8620-1B772B6F51C5}" type="presOf" srcId="{22855BF1-5ECF-4B66-B437-63FE02112EAA}" destId="{81612A91-3403-4CA0-8012-04FC384F9DC3}" srcOrd="0" destOrd="0" presId="urn:microsoft.com/office/officeart/2005/8/layout/hierarchy2"/>
    <dgm:cxn modelId="{8A1904B2-906A-4C0C-9BF1-256BC58047CD}" srcId="{B328C8D6-0180-42EB-A44A-CE610A18399A}" destId="{ECE075BA-65AB-4E35-AD3A-E16CDE0C2296}" srcOrd="0" destOrd="0" parTransId="{63345473-9C18-4426-8048-E3A31D115F61}" sibTransId="{81E39A72-FCC1-4127-BD31-A602680539F3}"/>
    <dgm:cxn modelId="{68010CB4-3437-4B9B-8D21-6C61BC0B4050}" type="presOf" srcId="{F807C340-E66F-483A-B558-70F76FC61842}" destId="{F49A21E2-528E-482F-BBE7-9FFF92923223}" srcOrd="0" destOrd="0" presId="urn:microsoft.com/office/officeart/2005/8/layout/hierarchy2"/>
    <dgm:cxn modelId="{2CA221BD-9F69-4535-9FD0-930FB3831DE2}" type="presOf" srcId="{B12B8223-1C71-4320-B782-82F5BA69279A}" destId="{6AF9527C-6B65-43F5-8D59-0BF3E3B9424B}" srcOrd="0" destOrd="0" presId="urn:microsoft.com/office/officeart/2005/8/layout/hierarchy2"/>
    <dgm:cxn modelId="{2E637BBD-1063-4B5C-A52D-058EC5C2A315}" type="presOf" srcId="{63345473-9C18-4426-8048-E3A31D115F61}" destId="{D5B5D21C-F9A6-4FA5-97A0-9C26886DAE21}" srcOrd="1" destOrd="0" presId="urn:microsoft.com/office/officeart/2005/8/layout/hierarchy2"/>
    <dgm:cxn modelId="{B6AEB1BD-A0BF-45CC-8064-316B75AD3CC6}" type="presOf" srcId="{EE5DD20E-D0ED-4AF9-A700-EDD9600BEC98}" destId="{DC4F539F-0F42-4455-8788-1997C34076F5}" srcOrd="0" destOrd="0" presId="urn:microsoft.com/office/officeart/2005/8/layout/hierarchy2"/>
    <dgm:cxn modelId="{31078DC0-5943-4440-BEC0-2332BA28D276}" type="presOf" srcId="{30D03554-0D58-4D76-9B34-C928E338C0B1}" destId="{E6029026-FB90-4193-82ED-552840956DF5}" srcOrd="0" destOrd="0" presId="urn:microsoft.com/office/officeart/2005/8/layout/hierarchy2"/>
    <dgm:cxn modelId="{5E93AFC2-2A87-4227-98A4-ED5778C7ECA3}" type="presOf" srcId="{AF80C902-24EE-442D-81AA-C2DB581519EA}" destId="{7DC51AA5-CD7D-4FAC-8D77-2E1262A612BA}" srcOrd="0" destOrd="0" presId="urn:microsoft.com/office/officeart/2005/8/layout/hierarchy2"/>
    <dgm:cxn modelId="{FC6B02C3-3BD4-4A47-B1A3-73FBC566798B}" type="presOf" srcId="{ECE075BA-65AB-4E35-AD3A-E16CDE0C2296}" destId="{5AC799C7-339F-419F-B39A-01A92F838B1E}" srcOrd="0" destOrd="0" presId="urn:microsoft.com/office/officeart/2005/8/layout/hierarchy2"/>
    <dgm:cxn modelId="{76CBD1C5-D39A-4814-AA02-D42B7C6D04C5}" type="presOf" srcId="{770D2D5D-CA44-49B3-8A78-035992345586}" destId="{6DBEB473-6ABA-454F-90EA-1253ED63F71A}" srcOrd="1" destOrd="0" presId="urn:microsoft.com/office/officeart/2005/8/layout/hierarchy2"/>
    <dgm:cxn modelId="{F39895C7-09C3-4484-A1E8-AC7B21EDA193}" srcId="{EA463D7B-AFFF-4BB1-BEEF-BA7261A6F77F}" destId="{888A038E-1BB2-4331-B664-4C8F5F81198C}" srcOrd="0" destOrd="0" parTransId="{66F1F0A2-E50D-46C3-9A79-29824DD7DECA}" sibTransId="{D1FF7133-FA8A-4275-A160-72FD6FFCA30C}"/>
    <dgm:cxn modelId="{D0BC49CE-C9B4-48E3-AE2D-C30C0921AFE5}" type="presOf" srcId="{6CAC891D-FFE7-412B-81C8-7F12E4A05E4B}" destId="{C6584BA7-09DA-4316-9B38-AAB545D5D743}" srcOrd="0" destOrd="0" presId="urn:microsoft.com/office/officeart/2005/8/layout/hierarchy2"/>
    <dgm:cxn modelId="{54E293D9-E07D-446A-8A74-3F25412E903E}" type="presOf" srcId="{0757D811-7A79-4368-A979-584F0016EF0A}" destId="{8E378F34-1771-401E-BB79-7E19204A9F72}" srcOrd="0" destOrd="0" presId="urn:microsoft.com/office/officeart/2005/8/layout/hierarchy2"/>
    <dgm:cxn modelId="{AB1A47E3-E767-4BE4-BE41-847DE7583C37}" type="presOf" srcId="{DAFB3540-2B09-42C6-882A-A6FFE8BD857A}" destId="{25E86506-013F-42B8-BB19-A0C715648E99}" srcOrd="1" destOrd="0" presId="urn:microsoft.com/office/officeart/2005/8/layout/hierarchy2"/>
    <dgm:cxn modelId="{82F362E5-9CD4-4984-A8FC-12A20129FBA5}" type="presOf" srcId="{888A038E-1BB2-4331-B664-4C8F5F81198C}" destId="{0E141DB5-F0D5-4222-B1D8-81889C843668}" srcOrd="0" destOrd="0" presId="urn:microsoft.com/office/officeart/2005/8/layout/hierarchy2"/>
    <dgm:cxn modelId="{9C0994E5-85E1-45B8-AAB9-FA2556C061ED}" type="presOf" srcId="{902B014C-EF62-4AAA-97FC-72A86AC52C64}" destId="{E13A1CD6-6BF8-4276-9606-654FF4B68418}" srcOrd="0" destOrd="0" presId="urn:microsoft.com/office/officeart/2005/8/layout/hierarchy2"/>
    <dgm:cxn modelId="{FA46BFE7-12BA-4B44-B6A7-EEA0B9849A3F}" type="presOf" srcId="{560BC1D2-1018-441F-8B51-DCD8DC468AB2}" destId="{F7533193-F06D-430C-B054-8F0B135C583E}" srcOrd="0" destOrd="0" presId="urn:microsoft.com/office/officeart/2005/8/layout/hierarchy2"/>
    <dgm:cxn modelId="{BEA5CCE7-2A19-45B5-BE8B-352196E65780}" srcId="{0117B907-53F3-40CF-8888-221BBA12BB2E}" destId="{AF80C902-24EE-442D-81AA-C2DB581519EA}" srcOrd="0" destOrd="0" parTransId="{57215E70-5783-4AB8-AFFB-05507AB10DFA}" sibTransId="{B4D38C09-06AF-49F9-A2FC-AB380E92614C}"/>
    <dgm:cxn modelId="{C83000EF-FC26-4C30-97B8-054B56F4F45B}" type="presOf" srcId="{902B014C-EF62-4AAA-97FC-72A86AC52C64}" destId="{B7806E0C-CA76-4AF0-B98D-24ED2D3F1A11}" srcOrd="1" destOrd="0" presId="urn:microsoft.com/office/officeart/2005/8/layout/hierarchy2"/>
    <dgm:cxn modelId="{66E2DEF0-B7DC-40AF-BF79-CA1F7ECF748D}" type="presOf" srcId="{30D03554-0D58-4D76-9B34-C928E338C0B1}" destId="{BF3E5F4D-A6B6-42C7-9F13-1BBDEC35D8E0}" srcOrd="1" destOrd="0" presId="urn:microsoft.com/office/officeart/2005/8/layout/hierarchy2"/>
    <dgm:cxn modelId="{5659D1F3-CD6F-47B4-8CD8-693A5270A0C0}" srcId="{68FADC68-D1F0-4765-B7F0-964790B30C20}" destId="{22855BF1-5ECF-4B66-B437-63FE02112EAA}" srcOrd="0" destOrd="0" parTransId="{25D257A8-8956-49C7-BBE6-CEEFEAEA5E41}" sibTransId="{5AC5C4B5-E872-4FA7-86D3-3C78E56CE6FD}"/>
    <dgm:cxn modelId="{380022F6-F6E4-46DF-82C0-CB3B8C6D8968}" type="presOf" srcId="{86526D64-F8D5-4719-8E1D-A74F4FCBF0CB}" destId="{A32EFA86-2721-4A9A-8B4D-F870CEE6520E}" srcOrd="0" destOrd="0" presId="urn:microsoft.com/office/officeart/2005/8/layout/hierarchy2"/>
    <dgm:cxn modelId="{7ACF58F6-36F0-4FBD-98D3-EB499B401B1E}" type="presOf" srcId="{9C3E1FBA-EDBB-45D4-B8B3-33550DCFDC23}" destId="{2227232B-D34C-4570-8916-41BCC4D5BA81}" srcOrd="0" destOrd="0" presId="urn:microsoft.com/office/officeart/2005/8/layout/hierarchy2"/>
    <dgm:cxn modelId="{65AEBC00-4BD0-4220-A1F6-FB680B025641}" type="presParOf" srcId="{4BF9243E-00A3-4369-B3FE-0D23E7888ED5}" destId="{DC2A4C83-4BE8-4568-84E5-5BB05B1EE37A}" srcOrd="0" destOrd="0" presId="urn:microsoft.com/office/officeart/2005/8/layout/hierarchy2"/>
    <dgm:cxn modelId="{7C764390-0246-48DE-9B46-91CA8811C8F6}" type="presParOf" srcId="{DC2A4C83-4BE8-4568-84E5-5BB05B1EE37A}" destId="{81612A91-3403-4CA0-8012-04FC384F9DC3}" srcOrd="0" destOrd="0" presId="urn:microsoft.com/office/officeart/2005/8/layout/hierarchy2"/>
    <dgm:cxn modelId="{07EDA008-AF63-41CB-A315-85DD3006475B}" type="presParOf" srcId="{DC2A4C83-4BE8-4568-84E5-5BB05B1EE37A}" destId="{D54E1329-701D-4D83-AE6B-B0173EC76753}" srcOrd="1" destOrd="0" presId="urn:microsoft.com/office/officeart/2005/8/layout/hierarchy2"/>
    <dgm:cxn modelId="{0643E694-CFC1-4CEE-949B-BCDB21853632}" type="presParOf" srcId="{D54E1329-701D-4D83-AE6B-B0173EC76753}" destId="{DC4F539F-0F42-4455-8788-1997C34076F5}" srcOrd="0" destOrd="0" presId="urn:microsoft.com/office/officeart/2005/8/layout/hierarchy2"/>
    <dgm:cxn modelId="{DD19221A-34BB-4DBA-B09A-7BC0690D8125}" type="presParOf" srcId="{DC4F539F-0F42-4455-8788-1997C34076F5}" destId="{B9B5B07E-6E58-41BE-A449-9CA6E7E3E9FE}" srcOrd="0" destOrd="0" presId="urn:microsoft.com/office/officeart/2005/8/layout/hierarchy2"/>
    <dgm:cxn modelId="{E786A117-BBFE-4C54-8CAB-4689271976E5}" type="presParOf" srcId="{D54E1329-701D-4D83-AE6B-B0173EC76753}" destId="{822AC62A-DDEC-422D-8C8F-048C10432971}" srcOrd="1" destOrd="0" presId="urn:microsoft.com/office/officeart/2005/8/layout/hierarchy2"/>
    <dgm:cxn modelId="{D0010736-C99E-42F0-9541-D7E0807A586F}" type="presParOf" srcId="{822AC62A-DDEC-422D-8C8F-048C10432971}" destId="{F49A21E2-528E-482F-BBE7-9FFF92923223}" srcOrd="0" destOrd="0" presId="urn:microsoft.com/office/officeart/2005/8/layout/hierarchy2"/>
    <dgm:cxn modelId="{24B2FC50-F018-4A58-A6FD-2711A21526BD}" type="presParOf" srcId="{822AC62A-DDEC-422D-8C8F-048C10432971}" destId="{28521F96-505C-4238-AFDB-3C9E3D3B568B}" srcOrd="1" destOrd="0" presId="urn:microsoft.com/office/officeart/2005/8/layout/hierarchy2"/>
    <dgm:cxn modelId="{EFABBEA5-228B-427A-AA1D-E5A1F1A1D64E}" type="presParOf" srcId="{28521F96-505C-4238-AFDB-3C9E3D3B568B}" destId="{E13A1CD6-6BF8-4276-9606-654FF4B68418}" srcOrd="0" destOrd="0" presId="urn:microsoft.com/office/officeart/2005/8/layout/hierarchy2"/>
    <dgm:cxn modelId="{089CF374-2BF6-4693-96C4-68D2684A8A40}" type="presParOf" srcId="{E13A1CD6-6BF8-4276-9606-654FF4B68418}" destId="{B7806E0C-CA76-4AF0-B98D-24ED2D3F1A11}" srcOrd="0" destOrd="0" presId="urn:microsoft.com/office/officeart/2005/8/layout/hierarchy2"/>
    <dgm:cxn modelId="{DB204EBE-3356-41A7-A2FB-A786B6F036D9}" type="presParOf" srcId="{28521F96-505C-4238-AFDB-3C9E3D3B568B}" destId="{28D19F4B-EF2D-459B-BD76-BA0A68A250A0}" srcOrd="1" destOrd="0" presId="urn:microsoft.com/office/officeart/2005/8/layout/hierarchy2"/>
    <dgm:cxn modelId="{59C86FF9-91F5-4CC4-B9FB-6809860B1258}" type="presParOf" srcId="{28D19F4B-EF2D-459B-BD76-BA0A68A250A0}" destId="{EB879A8B-1D4B-4BC1-BE10-3FBD7A943D5F}" srcOrd="0" destOrd="0" presId="urn:microsoft.com/office/officeart/2005/8/layout/hierarchy2"/>
    <dgm:cxn modelId="{BD7C8A29-F6EB-4FE4-9726-7B9ABC0A2032}" type="presParOf" srcId="{28D19F4B-EF2D-459B-BD76-BA0A68A250A0}" destId="{B70C3E47-B6CD-46A4-A225-0D1747A05918}" srcOrd="1" destOrd="0" presId="urn:microsoft.com/office/officeart/2005/8/layout/hierarchy2"/>
    <dgm:cxn modelId="{0D698E21-68B3-4771-89EF-4008AF6D5D5E}" type="presParOf" srcId="{B70C3E47-B6CD-46A4-A225-0D1747A05918}" destId="{2B55F676-0CCD-4163-9999-3CD7FC2CCB05}" srcOrd="0" destOrd="0" presId="urn:microsoft.com/office/officeart/2005/8/layout/hierarchy2"/>
    <dgm:cxn modelId="{98314049-D85D-4DFB-BBF2-CF8E75019D82}" type="presParOf" srcId="{2B55F676-0CCD-4163-9999-3CD7FC2CCB05}" destId="{6B96EF31-F933-49E3-A8AB-170971633005}" srcOrd="0" destOrd="0" presId="urn:microsoft.com/office/officeart/2005/8/layout/hierarchy2"/>
    <dgm:cxn modelId="{95F79ACA-624F-4B23-9F93-4102A346A8BB}" type="presParOf" srcId="{B70C3E47-B6CD-46A4-A225-0D1747A05918}" destId="{44E4009D-B10F-4D1F-9614-2E201FAF1CDC}" srcOrd="1" destOrd="0" presId="urn:microsoft.com/office/officeart/2005/8/layout/hierarchy2"/>
    <dgm:cxn modelId="{C50A405A-E5F1-4A37-B5E9-56E8143C3772}" type="presParOf" srcId="{44E4009D-B10F-4D1F-9614-2E201FAF1CDC}" destId="{0E141DB5-F0D5-4222-B1D8-81889C843668}" srcOrd="0" destOrd="0" presId="urn:microsoft.com/office/officeart/2005/8/layout/hierarchy2"/>
    <dgm:cxn modelId="{FE2289BC-5712-49DC-8D4F-6F69F82A50B5}" type="presParOf" srcId="{44E4009D-B10F-4D1F-9614-2E201FAF1CDC}" destId="{63E67849-CB16-417A-97B8-0040A186BDFF}" srcOrd="1" destOrd="0" presId="urn:microsoft.com/office/officeart/2005/8/layout/hierarchy2"/>
    <dgm:cxn modelId="{50B92931-65D6-4BA9-B431-59D5B04FFA7C}" type="presParOf" srcId="{63E67849-CB16-417A-97B8-0040A186BDFF}" destId="{99F7C659-2A5B-47F1-A702-F08282BD7AFE}" srcOrd="0" destOrd="0" presId="urn:microsoft.com/office/officeart/2005/8/layout/hierarchy2"/>
    <dgm:cxn modelId="{54EE0DB5-8757-423B-A56B-33865A738A2A}" type="presParOf" srcId="{99F7C659-2A5B-47F1-A702-F08282BD7AFE}" destId="{25E86506-013F-42B8-BB19-A0C715648E99}" srcOrd="0" destOrd="0" presId="urn:microsoft.com/office/officeart/2005/8/layout/hierarchy2"/>
    <dgm:cxn modelId="{119C584C-5C64-4A85-8AF5-259C7FC71833}" type="presParOf" srcId="{63E67849-CB16-417A-97B8-0040A186BDFF}" destId="{B29B3673-9B1A-41A7-A3E4-40A38FF2C24A}" srcOrd="1" destOrd="0" presId="urn:microsoft.com/office/officeart/2005/8/layout/hierarchy2"/>
    <dgm:cxn modelId="{162A2B03-C09B-4FAF-B6DD-7A3F3A1FE5CC}" type="presParOf" srcId="{B29B3673-9B1A-41A7-A3E4-40A38FF2C24A}" destId="{030ABE1E-3060-4774-B5BB-F88563972CF8}" srcOrd="0" destOrd="0" presId="urn:microsoft.com/office/officeart/2005/8/layout/hierarchy2"/>
    <dgm:cxn modelId="{AF2B98C8-12A5-40C8-B708-E329FD8251CC}" type="presParOf" srcId="{B29B3673-9B1A-41A7-A3E4-40A38FF2C24A}" destId="{F7906A8B-0954-4513-85C2-4B328DADF805}" srcOrd="1" destOrd="0" presId="urn:microsoft.com/office/officeart/2005/8/layout/hierarchy2"/>
    <dgm:cxn modelId="{020224BA-410C-4C49-9231-EF8472736A69}" type="presParOf" srcId="{F7906A8B-0954-4513-85C2-4B328DADF805}" destId="{57CE7FBA-AECF-42D7-BD31-655668C545A7}" srcOrd="0" destOrd="0" presId="urn:microsoft.com/office/officeart/2005/8/layout/hierarchy2"/>
    <dgm:cxn modelId="{CBEBFD6D-B65C-4E5E-A64A-095253605071}" type="presParOf" srcId="{57CE7FBA-AECF-42D7-BD31-655668C545A7}" destId="{F91CD566-5F5F-43CF-B952-40BE830A9DB9}" srcOrd="0" destOrd="0" presId="urn:microsoft.com/office/officeart/2005/8/layout/hierarchy2"/>
    <dgm:cxn modelId="{633D739F-38EE-4C83-ADC3-0F0C0F3B160F}" type="presParOf" srcId="{F7906A8B-0954-4513-85C2-4B328DADF805}" destId="{6C533B48-32E9-4DA7-8168-1BA57814345D}" srcOrd="1" destOrd="0" presId="urn:microsoft.com/office/officeart/2005/8/layout/hierarchy2"/>
    <dgm:cxn modelId="{0607DB13-2588-4BC6-BA68-804B432D6262}" type="presParOf" srcId="{6C533B48-32E9-4DA7-8168-1BA57814345D}" destId="{62F23CC9-0CF7-43B6-956E-B01A5769402B}" srcOrd="0" destOrd="0" presId="urn:microsoft.com/office/officeart/2005/8/layout/hierarchy2"/>
    <dgm:cxn modelId="{7D4FE341-3F1D-481B-A66A-D0D93324F9C2}" type="presParOf" srcId="{6C533B48-32E9-4DA7-8168-1BA57814345D}" destId="{7711E60A-AD2D-433E-87CE-72817B9626F6}" srcOrd="1" destOrd="0" presId="urn:microsoft.com/office/officeart/2005/8/layout/hierarchy2"/>
    <dgm:cxn modelId="{468A9BC6-B8B6-400C-901D-A7B9BC5D1EBD}" type="presParOf" srcId="{B70C3E47-B6CD-46A4-A225-0D1747A05918}" destId="{F7533193-F06D-430C-B054-8F0B135C583E}" srcOrd="2" destOrd="0" presId="urn:microsoft.com/office/officeart/2005/8/layout/hierarchy2"/>
    <dgm:cxn modelId="{7264986E-B683-4DDD-A24F-3D42E5C54A01}" type="presParOf" srcId="{F7533193-F06D-430C-B054-8F0B135C583E}" destId="{DB78F6FD-4120-40AD-A2DE-80E909F38FAB}" srcOrd="0" destOrd="0" presId="urn:microsoft.com/office/officeart/2005/8/layout/hierarchy2"/>
    <dgm:cxn modelId="{8C675957-20B9-46CC-8D69-96619FBBD778}" type="presParOf" srcId="{B70C3E47-B6CD-46A4-A225-0D1747A05918}" destId="{77C637B4-063C-4AAC-AAD6-1DD2372F0559}" srcOrd="3" destOrd="0" presId="urn:microsoft.com/office/officeart/2005/8/layout/hierarchy2"/>
    <dgm:cxn modelId="{0ED038F9-5D5F-483A-BF77-0A0154685BB2}" type="presParOf" srcId="{77C637B4-063C-4AAC-AAD6-1DD2372F0559}" destId="{8E378F34-1771-401E-BB79-7E19204A9F72}" srcOrd="0" destOrd="0" presId="urn:microsoft.com/office/officeart/2005/8/layout/hierarchy2"/>
    <dgm:cxn modelId="{02E645EA-F450-4959-933D-A34212005CE8}" type="presParOf" srcId="{77C637B4-063C-4AAC-AAD6-1DD2372F0559}" destId="{8DB7D2E8-5BA5-45A5-A400-9BEF163C2C46}" srcOrd="1" destOrd="0" presId="urn:microsoft.com/office/officeart/2005/8/layout/hierarchy2"/>
    <dgm:cxn modelId="{17765644-81B7-47BA-99E4-73AF26790D57}" type="presParOf" srcId="{8DB7D2E8-5BA5-45A5-A400-9BEF163C2C46}" destId="{C6584BA7-09DA-4316-9B38-AAB545D5D743}" srcOrd="0" destOrd="0" presId="urn:microsoft.com/office/officeart/2005/8/layout/hierarchy2"/>
    <dgm:cxn modelId="{8CDFB2F6-D040-46F4-BC42-BDA2E9C635AD}" type="presParOf" srcId="{C6584BA7-09DA-4316-9B38-AAB545D5D743}" destId="{55CEAE8B-FB9D-4979-B502-F94ECE70985E}" srcOrd="0" destOrd="0" presId="urn:microsoft.com/office/officeart/2005/8/layout/hierarchy2"/>
    <dgm:cxn modelId="{E41B76D6-7412-4FD7-8F35-3A47C4E27A97}" type="presParOf" srcId="{8DB7D2E8-5BA5-45A5-A400-9BEF163C2C46}" destId="{72A6EB79-8A24-4E86-ACF1-D150E6BE0A3D}" srcOrd="1" destOrd="0" presId="urn:microsoft.com/office/officeart/2005/8/layout/hierarchy2"/>
    <dgm:cxn modelId="{5F7830EA-3B34-4DB6-AAFB-1552DB125C44}" type="presParOf" srcId="{72A6EB79-8A24-4E86-ACF1-D150E6BE0A3D}" destId="{AA79B6F4-C5D9-4A65-B149-AE57EF439D30}" srcOrd="0" destOrd="0" presId="urn:microsoft.com/office/officeart/2005/8/layout/hierarchy2"/>
    <dgm:cxn modelId="{0FA0C731-5977-4C6A-ACAC-EF93A1F9DFB0}" type="presParOf" srcId="{72A6EB79-8A24-4E86-ACF1-D150E6BE0A3D}" destId="{BBBE9D2D-3016-4907-B4F3-62A7493CFB28}" srcOrd="1" destOrd="0" presId="urn:microsoft.com/office/officeart/2005/8/layout/hierarchy2"/>
    <dgm:cxn modelId="{7E3CA964-1EEE-44DC-9317-0185DFFB51D7}" type="presParOf" srcId="{28521F96-505C-4238-AFDB-3C9E3D3B568B}" destId="{56B87D02-779F-4599-AC5F-74B0ACA7399C}" srcOrd="2" destOrd="0" presId="urn:microsoft.com/office/officeart/2005/8/layout/hierarchy2"/>
    <dgm:cxn modelId="{E1B7E348-F985-492A-8B86-42562FDA6C30}" type="presParOf" srcId="{56B87D02-779F-4599-AC5F-74B0ACA7399C}" destId="{6DBEB473-6ABA-454F-90EA-1253ED63F71A}" srcOrd="0" destOrd="0" presId="urn:microsoft.com/office/officeart/2005/8/layout/hierarchy2"/>
    <dgm:cxn modelId="{E72F4A5A-CE69-4E15-84CD-3A52C304F6AF}" type="presParOf" srcId="{28521F96-505C-4238-AFDB-3C9E3D3B568B}" destId="{138C78EC-3DE6-45EB-87EF-FD1422A62000}" srcOrd="3" destOrd="0" presId="urn:microsoft.com/office/officeart/2005/8/layout/hierarchy2"/>
    <dgm:cxn modelId="{C3F2A204-2E78-4C0D-BF52-EC29F0B16E83}" type="presParOf" srcId="{138C78EC-3DE6-45EB-87EF-FD1422A62000}" destId="{D26BBAEA-F359-47E5-A095-AEC52BDF3F14}" srcOrd="0" destOrd="0" presId="urn:microsoft.com/office/officeart/2005/8/layout/hierarchy2"/>
    <dgm:cxn modelId="{E76EA2FF-DCC7-485E-B73D-8A1105332CD6}" type="presParOf" srcId="{138C78EC-3DE6-45EB-87EF-FD1422A62000}" destId="{07AAAE21-DB55-4DB3-86B4-62F41D4D3F04}" srcOrd="1" destOrd="0" presId="urn:microsoft.com/office/officeart/2005/8/layout/hierarchy2"/>
    <dgm:cxn modelId="{DD7D8415-A222-4B2C-84A3-F656F8727B82}" type="presParOf" srcId="{07AAAE21-DB55-4DB3-86B4-62F41D4D3F04}" destId="{D22154C0-CA2F-4688-8F34-E52D63524AA1}" srcOrd="0" destOrd="0" presId="urn:microsoft.com/office/officeart/2005/8/layout/hierarchy2"/>
    <dgm:cxn modelId="{A01766E9-8CC2-4D1A-9891-41598F68DA99}" type="presParOf" srcId="{D22154C0-CA2F-4688-8F34-E52D63524AA1}" destId="{612A1921-C3CB-4BEB-915E-E3FDEFF9CFEF}" srcOrd="0" destOrd="0" presId="urn:microsoft.com/office/officeart/2005/8/layout/hierarchy2"/>
    <dgm:cxn modelId="{43D3B494-22B9-4EF4-A1B0-D605504A391B}" type="presParOf" srcId="{07AAAE21-DB55-4DB3-86B4-62F41D4D3F04}" destId="{2C640C6F-BFAB-4715-85D4-B5FC891DD756}" srcOrd="1" destOrd="0" presId="urn:microsoft.com/office/officeart/2005/8/layout/hierarchy2"/>
    <dgm:cxn modelId="{51D8F66E-C706-437D-9C35-F390DE635C85}" type="presParOf" srcId="{2C640C6F-BFAB-4715-85D4-B5FC891DD756}" destId="{2227232B-D34C-4570-8916-41BCC4D5BA81}" srcOrd="0" destOrd="0" presId="urn:microsoft.com/office/officeart/2005/8/layout/hierarchy2"/>
    <dgm:cxn modelId="{BDDFC394-5B95-4767-B737-70AC18423675}" type="presParOf" srcId="{2C640C6F-BFAB-4715-85D4-B5FC891DD756}" destId="{6674F383-4B5C-4CA1-9319-0DEC1939B691}" srcOrd="1" destOrd="0" presId="urn:microsoft.com/office/officeart/2005/8/layout/hierarchy2"/>
    <dgm:cxn modelId="{D51B7A07-D8F2-413E-89E4-EEC28B95A012}" type="presParOf" srcId="{D54E1329-701D-4D83-AE6B-B0173EC76753}" destId="{6AF9527C-6B65-43F5-8D59-0BF3E3B9424B}" srcOrd="2" destOrd="0" presId="urn:microsoft.com/office/officeart/2005/8/layout/hierarchy2"/>
    <dgm:cxn modelId="{7C3AF58C-056C-4125-A88F-CE0F01CB5D47}" type="presParOf" srcId="{6AF9527C-6B65-43F5-8D59-0BF3E3B9424B}" destId="{A13B0AED-D9D2-48BB-8118-1D1E9F1EAC08}" srcOrd="0" destOrd="0" presId="urn:microsoft.com/office/officeart/2005/8/layout/hierarchy2"/>
    <dgm:cxn modelId="{55FFC788-061B-41CF-87BE-AD8E96FB20F2}" type="presParOf" srcId="{D54E1329-701D-4D83-AE6B-B0173EC76753}" destId="{9B37E469-06CF-41DD-9014-35F3637A3FE9}" srcOrd="3" destOrd="0" presId="urn:microsoft.com/office/officeart/2005/8/layout/hierarchy2"/>
    <dgm:cxn modelId="{554DFCE9-BFBA-4B28-BFF9-7B52D0E6D2D3}" type="presParOf" srcId="{9B37E469-06CF-41DD-9014-35F3637A3FE9}" destId="{D5EBD904-603F-4F58-BE53-296F1856250A}" srcOrd="0" destOrd="0" presId="urn:microsoft.com/office/officeart/2005/8/layout/hierarchy2"/>
    <dgm:cxn modelId="{B2CEF88D-34FE-4EAC-9DCD-DE0EEB1573D9}" type="presParOf" srcId="{9B37E469-06CF-41DD-9014-35F3637A3FE9}" destId="{C258FE55-678B-4F04-A0B0-6048558631AF}" srcOrd="1" destOrd="0" presId="urn:microsoft.com/office/officeart/2005/8/layout/hierarchy2"/>
    <dgm:cxn modelId="{B623729D-5375-4168-8E5D-0A7D436BB9AE}" type="presParOf" srcId="{C258FE55-678B-4F04-A0B0-6048558631AF}" destId="{3E8AFF0E-E326-456A-AA8F-C3EF78F6C0A9}" srcOrd="0" destOrd="0" presId="urn:microsoft.com/office/officeart/2005/8/layout/hierarchy2"/>
    <dgm:cxn modelId="{74907AE0-2E75-488E-8F1D-7D55893A7153}" type="presParOf" srcId="{3E8AFF0E-E326-456A-AA8F-C3EF78F6C0A9}" destId="{B5442369-9609-466E-B3D9-7CAE06726C87}" srcOrd="0" destOrd="0" presId="urn:microsoft.com/office/officeart/2005/8/layout/hierarchy2"/>
    <dgm:cxn modelId="{9A0F3E29-A7B9-41AF-8AA4-978AFBA3A5CB}" type="presParOf" srcId="{C258FE55-678B-4F04-A0B0-6048558631AF}" destId="{C137A3AE-012B-4042-9DBC-F95B51F82E40}" srcOrd="1" destOrd="0" presId="urn:microsoft.com/office/officeart/2005/8/layout/hierarchy2"/>
    <dgm:cxn modelId="{B932DC3E-0CA5-4E91-A295-1B0359DFD9BF}" type="presParOf" srcId="{C137A3AE-012B-4042-9DBC-F95B51F82E40}" destId="{F294B4F6-0327-4794-A5BF-6113C71E1973}" srcOrd="0" destOrd="0" presId="urn:microsoft.com/office/officeart/2005/8/layout/hierarchy2"/>
    <dgm:cxn modelId="{6E9E046B-C4AE-4E61-9153-B51D74EFB89E}" type="presParOf" srcId="{C137A3AE-012B-4042-9DBC-F95B51F82E40}" destId="{F631E1A6-9ED1-4236-98CC-4E10CB678DB0}" srcOrd="1" destOrd="0" presId="urn:microsoft.com/office/officeart/2005/8/layout/hierarchy2"/>
    <dgm:cxn modelId="{9121ABEC-9E2F-4469-BDF0-6694A0FEB99D}" type="presParOf" srcId="{F631E1A6-9ED1-4236-98CC-4E10CB678DB0}" destId="{A32EFA86-2721-4A9A-8B4D-F870CEE6520E}" srcOrd="0" destOrd="0" presId="urn:microsoft.com/office/officeart/2005/8/layout/hierarchy2"/>
    <dgm:cxn modelId="{73D89AA6-2608-4C53-BA9C-93F45864527E}" type="presParOf" srcId="{A32EFA86-2721-4A9A-8B4D-F870CEE6520E}" destId="{7FFDD1DC-8270-4E9F-91CB-3B13A87CE1B8}" srcOrd="0" destOrd="0" presId="urn:microsoft.com/office/officeart/2005/8/layout/hierarchy2"/>
    <dgm:cxn modelId="{602DA0F3-F41E-4A2B-896D-AED95DDC461D}" type="presParOf" srcId="{F631E1A6-9ED1-4236-98CC-4E10CB678DB0}" destId="{ADF71333-0D1A-4DF0-ABBE-C9C5D5DD7D11}" srcOrd="1" destOrd="0" presId="urn:microsoft.com/office/officeart/2005/8/layout/hierarchy2"/>
    <dgm:cxn modelId="{39D65531-C215-468B-AC6E-B23D620950ED}" type="presParOf" srcId="{ADF71333-0D1A-4DF0-ABBE-C9C5D5DD7D11}" destId="{B0109717-5C4A-4398-8130-66414DDBAE7C}" srcOrd="0" destOrd="0" presId="urn:microsoft.com/office/officeart/2005/8/layout/hierarchy2"/>
    <dgm:cxn modelId="{72A549CF-CAD4-4886-8718-7B33B89DFBF3}" type="presParOf" srcId="{ADF71333-0D1A-4DF0-ABBE-C9C5D5DD7D11}" destId="{708732DB-FEDC-4908-BAE7-E4E21F840A94}" srcOrd="1" destOrd="0" presId="urn:microsoft.com/office/officeart/2005/8/layout/hierarchy2"/>
    <dgm:cxn modelId="{E3F0907C-5593-490D-8DF9-3C941C7FCCC2}" type="presParOf" srcId="{708732DB-FEDC-4908-BAE7-E4E21F840A94}" destId="{0F3F7259-3201-4A98-B949-C29EBA791307}" srcOrd="0" destOrd="0" presId="urn:microsoft.com/office/officeart/2005/8/layout/hierarchy2"/>
    <dgm:cxn modelId="{89E938B5-CAAB-446D-8512-A2ACF19277EF}" type="presParOf" srcId="{0F3F7259-3201-4A98-B949-C29EBA791307}" destId="{250CBDA3-10FF-4412-860A-8329F1FD7A0A}" srcOrd="0" destOrd="0" presId="urn:microsoft.com/office/officeart/2005/8/layout/hierarchy2"/>
    <dgm:cxn modelId="{7836B281-E5AB-4C9D-8AE6-72F4ECF666D8}" type="presParOf" srcId="{708732DB-FEDC-4908-BAE7-E4E21F840A94}" destId="{DE0AB6F0-2A1C-4D40-8264-7B730D122291}" srcOrd="1" destOrd="0" presId="urn:microsoft.com/office/officeart/2005/8/layout/hierarchy2"/>
    <dgm:cxn modelId="{EEEFC058-CDEB-4A5C-9151-F34756EE7312}" type="presParOf" srcId="{DE0AB6F0-2A1C-4D40-8264-7B730D122291}" destId="{19FB76AF-BDA2-472C-9CC5-1018D84645AC}" srcOrd="0" destOrd="0" presId="urn:microsoft.com/office/officeart/2005/8/layout/hierarchy2"/>
    <dgm:cxn modelId="{B268AAF5-8663-4908-B86E-F7EC4028E72A}" type="presParOf" srcId="{DE0AB6F0-2A1C-4D40-8264-7B730D122291}" destId="{02B61264-D050-4977-AEFC-F401B1E11AB9}" srcOrd="1" destOrd="0" presId="urn:microsoft.com/office/officeart/2005/8/layout/hierarchy2"/>
    <dgm:cxn modelId="{43237FF4-2794-472E-A65A-38E1CB2EC0F5}" type="presParOf" srcId="{02B61264-D050-4977-AEFC-F401B1E11AB9}" destId="{D30305C7-069A-43CB-BF01-31D42046B870}" srcOrd="0" destOrd="0" presId="urn:microsoft.com/office/officeart/2005/8/layout/hierarchy2"/>
    <dgm:cxn modelId="{F7DF78FB-A5C4-460D-A0C5-BA8582BDD8AF}" type="presParOf" srcId="{D30305C7-069A-43CB-BF01-31D42046B870}" destId="{D5B5D21C-F9A6-4FA5-97A0-9C26886DAE21}" srcOrd="0" destOrd="0" presId="urn:microsoft.com/office/officeart/2005/8/layout/hierarchy2"/>
    <dgm:cxn modelId="{390BCFA5-07D1-47CE-B105-E1F8A56CA8BF}" type="presParOf" srcId="{02B61264-D050-4977-AEFC-F401B1E11AB9}" destId="{8B6C3CC5-6B52-4DB6-9429-27736CEACBE0}" srcOrd="1" destOrd="0" presId="urn:microsoft.com/office/officeart/2005/8/layout/hierarchy2"/>
    <dgm:cxn modelId="{0A848A1D-227A-4B2D-97CF-7564B204CB92}" type="presParOf" srcId="{8B6C3CC5-6B52-4DB6-9429-27736CEACBE0}" destId="{5AC799C7-339F-419F-B39A-01A92F838B1E}" srcOrd="0" destOrd="0" presId="urn:microsoft.com/office/officeart/2005/8/layout/hierarchy2"/>
    <dgm:cxn modelId="{5AFBFA1E-7A36-40F5-B2EF-28D898E5D12D}" type="presParOf" srcId="{8B6C3CC5-6B52-4DB6-9429-27736CEACBE0}" destId="{EA1AD359-EEDE-4FED-9DFA-E8713EB01890}" srcOrd="1" destOrd="0" presId="urn:microsoft.com/office/officeart/2005/8/layout/hierarchy2"/>
    <dgm:cxn modelId="{933EBC48-D39D-4CA1-A823-ACF3D46A822F}" type="presParOf" srcId="{708732DB-FEDC-4908-BAE7-E4E21F840A94}" destId="{E6029026-FB90-4193-82ED-552840956DF5}" srcOrd="2" destOrd="0" presId="urn:microsoft.com/office/officeart/2005/8/layout/hierarchy2"/>
    <dgm:cxn modelId="{CA47004E-AD49-4087-B1D9-9C9431F0C5E0}" type="presParOf" srcId="{E6029026-FB90-4193-82ED-552840956DF5}" destId="{BF3E5F4D-A6B6-42C7-9F13-1BBDEC35D8E0}" srcOrd="0" destOrd="0" presId="urn:microsoft.com/office/officeart/2005/8/layout/hierarchy2"/>
    <dgm:cxn modelId="{56BEC721-CE31-42B4-A237-6371A8C0DFA5}" type="presParOf" srcId="{708732DB-FEDC-4908-BAE7-E4E21F840A94}" destId="{2ED6F773-CFF0-4317-9166-690E754C07AD}" srcOrd="3" destOrd="0" presId="urn:microsoft.com/office/officeart/2005/8/layout/hierarchy2"/>
    <dgm:cxn modelId="{D61FC697-4515-4A85-B3B7-4575551CECC3}" type="presParOf" srcId="{2ED6F773-CFF0-4317-9166-690E754C07AD}" destId="{2FE608AA-F76A-45F7-961B-4F13BF50827E}" srcOrd="0" destOrd="0" presId="urn:microsoft.com/office/officeart/2005/8/layout/hierarchy2"/>
    <dgm:cxn modelId="{B806767F-ED2C-4C38-9A96-D2AE5F6C81B0}" type="presParOf" srcId="{2ED6F773-CFF0-4317-9166-690E754C07AD}" destId="{C594641A-1CBE-4DD4-B355-2A4886B2663E}" srcOrd="1" destOrd="0" presId="urn:microsoft.com/office/officeart/2005/8/layout/hierarchy2"/>
    <dgm:cxn modelId="{79DD33E8-69B7-4745-8184-56638AEE5BF7}" type="presParOf" srcId="{C594641A-1CBE-4DD4-B355-2A4886B2663E}" destId="{3CC9B249-9056-48C1-841A-F7EED9D97ED5}" srcOrd="0" destOrd="0" presId="urn:microsoft.com/office/officeart/2005/8/layout/hierarchy2"/>
    <dgm:cxn modelId="{085D770E-E49C-40D7-AE5F-99CF07B303F1}" type="presParOf" srcId="{3CC9B249-9056-48C1-841A-F7EED9D97ED5}" destId="{54065844-044A-400F-AE48-91FD8B3E751F}" srcOrd="0" destOrd="0" presId="urn:microsoft.com/office/officeart/2005/8/layout/hierarchy2"/>
    <dgm:cxn modelId="{FD2FA81F-812E-4D9E-82AA-E4C3B3B157BA}" type="presParOf" srcId="{C594641A-1CBE-4DD4-B355-2A4886B2663E}" destId="{5BA90CDE-3B4D-4F23-8D6B-E54911948EE2}" srcOrd="1" destOrd="0" presId="urn:microsoft.com/office/officeart/2005/8/layout/hierarchy2"/>
    <dgm:cxn modelId="{42356262-E191-4C48-92F1-A8A6960725C8}" type="presParOf" srcId="{5BA90CDE-3B4D-4F23-8D6B-E54911948EE2}" destId="{7DC51AA5-CD7D-4FAC-8D77-2E1262A612BA}" srcOrd="0" destOrd="0" presId="urn:microsoft.com/office/officeart/2005/8/layout/hierarchy2"/>
    <dgm:cxn modelId="{6EA0B301-8DE0-493A-9799-CCB683FD9BB3}" type="presParOf" srcId="{5BA90CDE-3B4D-4F23-8D6B-E54911948EE2}" destId="{5C3BC4E9-8549-4F42-90FF-B15B0CF4232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A2B9E2-53F0-4ADC-8E46-38B22EBC2A56}"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C4879951-FE2E-4A07-B5B1-1E2CB2DCE9C2}">
      <dgm:prSet phldrT="[Text]" phldr="0" custT="1"/>
      <dgm:spPr>
        <a:ln>
          <a:noFill/>
        </a:ln>
      </dgm:spPr>
      <dgm:t>
        <a:bodyPr tIns="365760"/>
        <a:lstStyle/>
        <a:p>
          <a:r>
            <a:rPr lang="en-US" sz="1800" dirty="0">
              <a:solidFill>
                <a:schemeClr val="tx1"/>
              </a:solidFill>
              <a:latin typeface="+mj-lt"/>
            </a:rPr>
            <a:t>Jeff Hugh</a:t>
          </a:r>
        </a:p>
        <a:p>
          <a:r>
            <a:rPr lang="en-US" sz="1200" dirty="0">
              <a:solidFill>
                <a:schemeClr val="tx1"/>
              </a:solidFill>
              <a:latin typeface="+mn-lt"/>
            </a:rPr>
            <a:t>Project Manager</a:t>
          </a:r>
        </a:p>
        <a:p>
          <a:endParaRPr lang="en-US" sz="1800" dirty="0">
            <a:solidFill>
              <a:schemeClr val="tx1"/>
            </a:solidFill>
            <a:latin typeface="+mj-lt"/>
          </a:endParaRPr>
        </a:p>
      </dgm:t>
    </dgm:pt>
    <dgm:pt modelId="{519E7D13-95C2-4D5E-AC29-F9E5914B294F}" type="parTrans" cxnId="{067FC511-E1FD-4152-830C-FDF481AFF5D1}">
      <dgm:prSet/>
      <dgm:spPr/>
      <dgm:t>
        <a:bodyPr/>
        <a:lstStyle/>
        <a:p>
          <a:endParaRPr lang="en-US" sz="1800">
            <a:solidFill>
              <a:schemeClr val="tx1"/>
            </a:solidFill>
            <a:latin typeface="+mj-lt"/>
          </a:endParaRPr>
        </a:p>
      </dgm:t>
    </dgm:pt>
    <dgm:pt modelId="{3919F06D-0E72-4383-B054-A6492C43359A}" type="sibTrans" cxnId="{067FC511-E1FD-4152-830C-FDF481AFF5D1}">
      <dgm:prSet/>
      <dgm:spPr/>
      <dgm:t>
        <a:bodyPr/>
        <a:lstStyle/>
        <a:p>
          <a:endParaRPr lang="en-US" sz="1800">
            <a:solidFill>
              <a:schemeClr val="tx1"/>
            </a:solidFill>
            <a:latin typeface="+mj-lt"/>
          </a:endParaRPr>
        </a:p>
      </dgm:t>
    </dgm:pt>
    <dgm:pt modelId="{E90122EF-7E6F-4A23-968F-90A0DB380749}">
      <dgm:prSet phldrT="[Text]" phldr="0" custT="1"/>
      <dgm:spPr>
        <a:ln>
          <a:noFill/>
        </a:ln>
      </dgm:spPr>
      <dgm:t>
        <a:bodyPr/>
        <a:lstStyle/>
        <a:p>
          <a:pPr marL="0" lvl="0" indent="0" algn="ctr" defTabSz="800100">
            <a:lnSpc>
              <a:spcPct val="90000"/>
            </a:lnSpc>
            <a:spcBef>
              <a:spcPct val="0"/>
            </a:spcBef>
            <a:spcAft>
              <a:spcPct val="35000"/>
            </a:spcAft>
            <a:buNone/>
          </a:pPr>
          <a:r>
            <a:rPr lang="en-US" sz="1800" kern="1200" dirty="0">
              <a:solidFill>
                <a:prstClr val="black"/>
              </a:solidFill>
              <a:latin typeface="Tisa Offc Serif Pro"/>
              <a:ea typeface="+mn-ea"/>
              <a:cs typeface="+mn-cs"/>
            </a:rPr>
            <a:t>Ben Jose</a:t>
          </a:r>
        </a:p>
        <a:p>
          <a:pPr marL="0" lvl="0" indent="0" algn="ctr" defTabSz="800100">
            <a:lnSpc>
              <a:spcPct val="90000"/>
            </a:lnSpc>
            <a:spcBef>
              <a:spcPct val="0"/>
            </a:spcBef>
            <a:spcAft>
              <a:spcPct val="35000"/>
            </a:spcAft>
            <a:buNone/>
          </a:pPr>
          <a:r>
            <a:rPr lang="en-US" sz="1200" kern="1200" dirty="0">
              <a:solidFill>
                <a:prstClr val="black"/>
              </a:solidFill>
              <a:latin typeface="Quire Sans Pro Light"/>
              <a:ea typeface="+mn-ea"/>
              <a:cs typeface="+mn-cs"/>
            </a:rPr>
            <a:t>Project Member</a:t>
          </a:r>
        </a:p>
      </dgm:t>
    </dgm:pt>
    <dgm:pt modelId="{73A6102F-EFA3-4A37-8094-920B60E95634}" type="parTrans" cxnId="{E5C7F86B-4F82-4021-95F2-C28DAC403C0A}">
      <dgm:prSet/>
      <dgm:spPr>
        <a:ln>
          <a:solidFill>
            <a:schemeClr val="accent3">
              <a:lumMod val="75000"/>
            </a:schemeClr>
          </a:solidFill>
        </a:ln>
      </dgm:spPr>
      <dgm:t>
        <a:bodyPr/>
        <a:lstStyle/>
        <a:p>
          <a:endParaRPr lang="en-US" sz="1800">
            <a:solidFill>
              <a:schemeClr val="tx1"/>
            </a:solidFill>
            <a:latin typeface="+mj-lt"/>
          </a:endParaRPr>
        </a:p>
      </dgm:t>
    </dgm:pt>
    <dgm:pt modelId="{3502DD61-DB08-4893-BB39-096F5EDFDB7E}" type="sibTrans" cxnId="{E5C7F86B-4F82-4021-95F2-C28DAC403C0A}">
      <dgm:prSet/>
      <dgm:spPr/>
      <dgm:t>
        <a:bodyPr/>
        <a:lstStyle/>
        <a:p>
          <a:endParaRPr lang="en-US" sz="1800">
            <a:solidFill>
              <a:schemeClr val="tx1"/>
            </a:solidFill>
            <a:latin typeface="+mj-lt"/>
          </a:endParaRPr>
        </a:p>
      </dgm:t>
    </dgm:pt>
    <dgm:pt modelId="{5BBD6C54-EA37-4028-8E8B-C0CA75EB14B2}">
      <dgm:prSet phldrT="[Text]" phldr="0" custT="1"/>
      <dgm:spPr>
        <a:ln>
          <a:noFill/>
        </a:ln>
      </dgm:spPr>
      <dgm:t>
        <a:bodyPr/>
        <a:lstStyle/>
        <a:p>
          <a:r>
            <a:rPr lang="en-US" sz="1800" dirty="0">
              <a:solidFill>
                <a:schemeClr val="tx1"/>
              </a:solidFill>
              <a:latin typeface="+mj-lt"/>
            </a:rPr>
            <a:t>Balaji Raj Veluchamy</a:t>
          </a:r>
        </a:p>
        <a:p>
          <a:r>
            <a:rPr lang="en-US" sz="1200" dirty="0">
              <a:solidFill>
                <a:schemeClr val="tx1"/>
              </a:solidFill>
              <a:latin typeface="+mn-lt"/>
            </a:rPr>
            <a:t>Project Member</a:t>
          </a:r>
        </a:p>
      </dgm:t>
    </dgm:pt>
    <dgm:pt modelId="{E36E28FD-55F3-4E9E-BCCC-095CCE190254}" type="parTrans" cxnId="{FA053703-CC7B-47CC-899E-68A18A6E3CB7}">
      <dgm:prSet/>
      <dgm:spPr>
        <a:ln>
          <a:solidFill>
            <a:schemeClr val="accent3">
              <a:lumMod val="75000"/>
            </a:schemeClr>
          </a:solidFill>
        </a:ln>
      </dgm:spPr>
      <dgm:t>
        <a:bodyPr/>
        <a:lstStyle/>
        <a:p>
          <a:endParaRPr lang="en-US" sz="1800">
            <a:solidFill>
              <a:schemeClr val="tx1"/>
            </a:solidFill>
            <a:latin typeface="+mj-lt"/>
          </a:endParaRPr>
        </a:p>
      </dgm:t>
    </dgm:pt>
    <dgm:pt modelId="{D3B11109-6CE1-47F1-B424-65985E61CFCD}" type="sibTrans" cxnId="{FA053703-CC7B-47CC-899E-68A18A6E3CB7}">
      <dgm:prSet/>
      <dgm:spPr/>
      <dgm:t>
        <a:bodyPr/>
        <a:lstStyle/>
        <a:p>
          <a:endParaRPr lang="en-US" sz="1800">
            <a:solidFill>
              <a:schemeClr val="tx1"/>
            </a:solidFill>
            <a:latin typeface="+mj-lt"/>
          </a:endParaRPr>
        </a:p>
      </dgm:t>
    </dgm:pt>
    <dgm:pt modelId="{4C106A73-ABC6-4CD1-B02E-36480FC6D21E}">
      <dgm:prSet phldrT="[Text]" phldr="0" custT="1"/>
      <dgm:spPr>
        <a:ln>
          <a:noFill/>
        </a:ln>
      </dgm:spPr>
      <dgm:t>
        <a:bodyPr/>
        <a:lstStyle/>
        <a:p>
          <a:pPr marL="0" lvl="0" indent="0" algn="ctr" defTabSz="800100">
            <a:lnSpc>
              <a:spcPct val="90000"/>
            </a:lnSpc>
            <a:spcBef>
              <a:spcPct val="0"/>
            </a:spcBef>
            <a:spcAft>
              <a:spcPct val="35000"/>
            </a:spcAft>
            <a:buNone/>
          </a:pPr>
          <a:r>
            <a:rPr lang="en-IN" sz="1800" kern="1200" dirty="0">
              <a:effectLst/>
              <a:latin typeface="Calibri" panose="020F0502020204030204" pitchFamily="34" charset="0"/>
              <a:ea typeface="Calibri" panose="020F0502020204030204" pitchFamily="34" charset="0"/>
              <a:cs typeface="Times New Roman" panose="02020603050405020304" pitchFamily="18" charset="0"/>
            </a:rPr>
            <a:t>Omkarini Tirumalaraju</a:t>
          </a:r>
        </a:p>
        <a:p>
          <a:pPr marL="0" lvl="0" indent="0" algn="ctr" defTabSz="800100">
            <a:lnSpc>
              <a:spcPct val="90000"/>
            </a:lnSpc>
            <a:spcBef>
              <a:spcPct val="0"/>
            </a:spcBef>
            <a:spcAft>
              <a:spcPct val="35000"/>
            </a:spcAft>
            <a:buNone/>
          </a:pPr>
          <a:r>
            <a:rPr lang="en-US" sz="1200" kern="1200" dirty="0">
              <a:solidFill>
                <a:prstClr val="black"/>
              </a:solidFill>
              <a:latin typeface="Quire Sans Pro Light"/>
              <a:ea typeface="+mn-ea"/>
              <a:cs typeface="+mn-cs"/>
            </a:rPr>
            <a:t>Project Member</a:t>
          </a:r>
        </a:p>
      </dgm:t>
    </dgm:pt>
    <dgm:pt modelId="{E6BDC361-B0AE-40B6-8D15-CE948959A9D2}" type="parTrans" cxnId="{F795B286-EDDA-4FAB-BDD6-AE7E8B6EBC4A}">
      <dgm:prSet/>
      <dgm:spPr/>
      <dgm:t>
        <a:bodyPr/>
        <a:lstStyle/>
        <a:p>
          <a:endParaRPr lang="en-US"/>
        </a:p>
      </dgm:t>
    </dgm:pt>
    <dgm:pt modelId="{E909CA89-0A6C-42F6-B468-3206FD9402B2}" type="sibTrans" cxnId="{F795B286-EDDA-4FAB-BDD6-AE7E8B6EBC4A}">
      <dgm:prSet/>
      <dgm:spPr/>
      <dgm:t>
        <a:bodyPr/>
        <a:lstStyle/>
        <a:p>
          <a:endParaRPr lang="en-US"/>
        </a:p>
      </dgm:t>
    </dgm:pt>
    <dgm:pt modelId="{92A091F7-2E43-450E-9EDE-97391DF63FEE}">
      <dgm:prSet phldrT="[Text]" phldr="0" custT="1"/>
      <dgm:spPr>
        <a:ln>
          <a:noFill/>
        </a:ln>
      </dgm:spPr>
      <dgm:t>
        <a:bodyPr/>
        <a:lstStyle/>
        <a:p>
          <a:pPr marL="0" lvl="0" indent="0" algn="ctr" defTabSz="800100">
            <a:lnSpc>
              <a:spcPct val="90000"/>
            </a:lnSpc>
            <a:spcBef>
              <a:spcPct val="0"/>
            </a:spcBef>
            <a:spcAft>
              <a:spcPct val="35000"/>
            </a:spcAft>
            <a:buNone/>
          </a:pPr>
          <a:r>
            <a:rPr lang="en-IN" sz="1800" kern="1200" dirty="0">
              <a:effectLst/>
              <a:latin typeface="Calibri" panose="020F0502020204030204" pitchFamily="34" charset="0"/>
              <a:ea typeface="Calibri" panose="020F0502020204030204" pitchFamily="34" charset="0"/>
              <a:cs typeface="Times New Roman" panose="02020603050405020304" pitchFamily="18" charset="0"/>
            </a:rPr>
            <a:t>Shruthi Reddy Kolan</a:t>
          </a:r>
        </a:p>
        <a:p>
          <a:pPr marL="0" lvl="0" indent="0" algn="ctr" defTabSz="800100">
            <a:lnSpc>
              <a:spcPct val="90000"/>
            </a:lnSpc>
            <a:spcBef>
              <a:spcPct val="0"/>
            </a:spcBef>
            <a:spcAft>
              <a:spcPct val="35000"/>
            </a:spcAft>
            <a:buNone/>
          </a:pPr>
          <a:r>
            <a:rPr lang="en-US" sz="1200" kern="1200" dirty="0">
              <a:solidFill>
                <a:prstClr val="black"/>
              </a:solidFill>
              <a:latin typeface="Quire Sans Pro Light"/>
              <a:ea typeface="+mn-ea"/>
              <a:cs typeface="+mn-cs"/>
            </a:rPr>
            <a:t>Project Member</a:t>
          </a:r>
        </a:p>
      </dgm:t>
    </dgm:pt>
    <dgm:pt modelId="{AB84E606-8DE7-4101-A502-8A4245F58FA6}" type="parTrans" cxnId="{F9605BF8-34E0-40CE-AAE9-69F95D8E6AAC}">
      <dgm:prSet/>
      <dgm:spPr/>
      <dgm:t>
        <a:bodyPr/>
        <a:lstStyle/>
        <a:p>
          <a:endParaRPr lang="en-US"/>
        </a:p>
      </dgm:t>
    </dgm:pt>
    <dgm:pt modelId="{7D9AD1BA-835B-42A9-8E50-A8DD251B14F7}" type="sibTrans" cxnId="{F9605BF8-34E0-40CE-AAE9-69F95D8E6AAC}">
      <dgm:prSet/>
      <dgm:spPr/>
      <dgm:t>
        <a:bodyPr/>
        <a:lstStyle/>
        <a:p>
          <a:endParaRPr lang="en-US"/>
        </a:p>
      </dgm:t>
    </dgm:pt>
    <dgm:pt modelId="{9BE69C7E-D134-4F60-899A-6D916030ED21}" type="pres">
      <dgm:prSet presAssocID="{CBA2B9E2-53F0-4ADC-8E46-38B22EBC2A56}" presName="hierChild1" presStyleCnt="0">
        <dgm:presLayoutVars>
          <dgm:chPref val="1"/>
          <dgm:dir/>
          <dgm:animOne val="branch"/>
          <dgm:animLvl val="lvl"/>
          <dgm:resizeHandles/>
        </dgm:presLayoutVars>
      </dgm:prSet>
      <dgm:spPr/>
    </dgm:pt>
    <dgm:pt modelId="{3C380AB4-6219-4C8A-800F-54EC137960C3}" type="pres">
      <dgm:prSet presAssocID="{C4879951-FE2E-4A07-B5B1-1E2CB2DCE9C2}" presName="hierRoot1" presStyleCnt="0"/>
      <dgm:spPr/>
    </dgm:pt>
    <dgm:pt modelId="{375C6919-6A48-4E08-BC25-3AB1B5B59DDA}" type="pres">
      <dgm:prSet presAssocID="{C4879951-FE2E-4A07-B5B1-1E2CB2DCE9C2}" presName="composite" presStyleCnt="0"/>
      <dgm:spPr/>
    </dgm:pt>
    <dgm:pt modelId="{DC7C0EFB-D335-4839-B11C-4C3D3586CC55}" type="pres">
      <dgm:prSet presAssocID="{C4879951-FE2E-4A07-B5B1-1E2CB2DCE9C2}" presName="background" presStyleLbl="node0" presStyleIdx="0" presStyleCnt="1"/>
      <dgm:spPr/>
    </dgm:pt>
    <dgm:pt modelId="{B59999D1-D2AD-4910-8AD5-5B463D7659A7}" type="pres">
      <dgm:prSet presAssocID="{C4879951-FE2E-4A07-B5B1-1E2CB2DCE9C2}" presName="text" presStyleLbl="fgAcc0" presStyleIdx="0" presStyleCnt="1">
        <dgm:presLayoutVars>
          <dgm:chPref val="3"/>
        </dgm:presLayoutVars>
      </dgm:prSet>
      <dgm:spPr/>
    </dgm:pt>
    <dgm:pt modelId="{2CCE9CC0-0386-4762-B06A-2303986AB5D2}" type="pres">
      <dgm:prSet presAssocID="{C4879951-FE2E-4A07-B5B1-1E2CB2DCE9C2}" presName="hierChild2" presStyleCnt="0"/>
      <dgm:spPr/>
    </dgm:pt>
    <dgm:pt modelId="{016ED01F-E4BB-4757-B6F3-E55B2E5CD287}" type="pres">
      <dgm:prSet presAssocID="{73A6102F-EFA3-4A37-8094-920B60E95634}" presName="Name10" presStyleLbl="parChTrans1D2" presStyleIdx="0" presStyleCnt="4"/>
      <dgm:spPr/>
    </dgm:pt>
    <dgm:pt modelId="{DF8A3AD5-C02E-4970-8706-8660B4E4404C}" type="pres">
      <dgm:prSet presAssocID="{E90122EF-7E6F-4A23-968F-90A0DB380749}" presName="hierRoot2" presStyleCnt="0"/>
      <dgm:spPr/>
    </dgm:pt>
    <dgm:pt modelId="{8BBAAB37-4B4C-4F8B-9C15-FFFB79E58AE9}" type="pres">
      <dgm:prSet presAssocID="{E90122EF-7E6F-4A23-968F-90A0DB380749}" presName="composite2" presStyleCnt="0"/>
      <dgm:spPr/>
    </dgm:pt>
    <dgm:pt modelId="{84B6CE7A-1508-4E58-AC28-7092925FA9EC}" type="pres">
      <dgm:prSet presAssocID="{E90122EF-7E6F-4A23-968F-90A0DB380749}" presName="background2" presStyleLbl="node2" presStyleIdx="0" presStyleCnt="4"/>
      <dgm:spPr/>
    </dgm:pt>
    <dgm:pt modelId="{265796FA-D16E-4DBA-9670-7F0B0F1C5BA7}" type="pres">
      <dgm:prSet presAssocID="{E90122EF-7E6F-4A23-968F-90A0DB380749}" presName="text2" presStyleLbl="fgAcc2" presStyleIdx="0" presStyleCnt="4">
        <dgm:presLayoutVars>
          <dgm:chPref val="3"/>
        </dgm:presLayoutVars>
      </dgm:prSet>
      <dgm:spPr/>
    </dgm:pt>
    <dgm:pt modelId="{47DA5CE2-DC32-4695-8418-4DBE22321AAB}" type="pres">
      <dgm:prSet presAssocID="{E90122EF-7E6F-4A23-968F-90A0DB380749}" presName="hierChild3" presStyleCnt="0"/>
      <dgm:spPr/>
    </dgm:pt>
    <dgm:pt modelId="{65DBBE47-141A-47DE-A66C-7320526FD94A}" type="pres">
      <dgm:prSet presAssocID="{E36E28FD-55F3-4E9E-BCCC-095CCE190254}" presName="Name10" presStyleLbl="parChTrans1D2" presStyleIdx="1" presStyleCnt="4"/>
      <dgm:spPr/>
    </dgm:pt>
    <dgm:pt modelId="{05243045-D585-4AB1-9F11-718990E01EC0}" type="pres">
      <dgm:prSet presAssocID="{5BBD6C54-EA37-4028-8E8B-C0CA75EB14B2}" presName="hierRoot2" presStyleCnt="0"/>
      <dgm:spPr/>
    </dgm:pt>
    <dgm:pt modelId="{2EB47921-E522-47F6-AAB6-AA91695882D5}" type="pres">
      <dgm:prSet presAssocID="{5BBD6C54-EA37-4028-8E8B-C0CA75EB14B2}" presName="composite2" presStyleCnt="0"/>
      <dgm:spPr/>
    </dgm:pt>
    <dgm:pt modelId="{60F0B7F7-1E68-4B99-BE2C-29F3D0DE3CC4}" type="pres">
      <dgm:prSet presAssocID="{5BBD6C54-EA37-4028-8E8B-C0CA75EB14B2}" presName="background2" presStyleLbl="node2" presStyleIdx="1" presStyleCnt="4"/>
      <dgm:spPr/>
    </dgm:pt>
    <dgm:pt modelId="{BEC58A29-DB56-4655-868D-C20C349D70E0}" type="pres">
      <dgm:prSet presAssocID="{5BBD6C54-EA37-4028-8E8B-C0CA75EB14B2}" presName="text2" presStyleLbl="fgAcc2" presStyleIdx="1" presStyleCnt="4" custLinFactNeighborX="-657" custLinFactNeighborY="76062">
        <dgm:presLayoutVars>
          <dgm:chPref val="3"/>
        </dgm:presLayoutVars>
      </dgm:prSet>
      <dgm:spPr/>
    </dgm:pt>
    <dgm:pt modelId="{97CA97FF-C77C-46E3-971A-65ED668ED749}" type="pres">
      <dgm:prSet presAssocID="{5BBD6C54-EA37-4028-8E8B-C0CA75EB14B2}" presName="hierChild3" presStyleCnt="0"/>
      <dgm:spPr/>
    </dgm:pt>
    <dgm:pt modelId="{BB03F755-230B-4520-80C6-B05C232F1AF4}" type="pres">
      <dgm:prSet presAssocID="{E6BDC361-B0AE-40B6-8D15-CE948959A9D2}" presName="Name10" presStyleLbl="parChTrans1D2" presStyleIdx="2" presStyleCnt="4"/>
      <dgm:spPr/>
    </dgm:pt>
    <dgm:pt modelId="{38B69E60-63D6-40F3-AFC4-F4A2E98DE5B1}" type="pres">
      <dgm:prSet presAssocID="{4C106A73-ABC6-4CD1-B02E-36480FC6D21E}" presName="hierRoot2" presStyleCnt="0"/>
      <dgm:spPr/>
    </dgm:pt>
    <dgm:pt modelId="{990796D1-D90C-4A95-83C5-50219B045D2A}" type="pres">
      <dgm:prSet presAssocID="{4C106A73-ABC6-4CD1-B02E-36480FC6D21E}" presName="composite2" presStyleCnt="0"/>
      <dgm:spPr/>
    </dgm:pt>
    <dgm:pt modelId="{3C7D32AD-8EF7-4E73-92CC-96A8DC7F39FD}" type="pres">
      <dgm:prSet presAssocID="{4C106A73-ABC6-4CD1-B02E-36480FC6D21E}" presName="background2" presStyleLbl="node2" presStyleIdx="2" presStyleCnt="4"/>
      <dgm:spPr/>
    </dgm:pt>
    <dgm:pt modelId="{85B22972-5D7C-4453-8B51-852C27211BF4}" type="pres">
      <dgm:prSet presAssocID="{4C106A73-ABC6-4CD1-B02E-36480FC6D21E}" presName="text2" presStyleLbl="fgAcc2" presStyleIdx="2" presStyleCnt="4">
        <dgm:presLayoutVars>
          <dgm:chPref val="3"/>
        </dgm:presLayoutVars>
      </dgm:prSet>
      <dgm:spPr/>
    </dgm:pt>
    <dgm:pt modelId="{50BC8921-99A7-49FC-9CA2-0162C17B2BF7}" type="pres">
      <dgm:prSet presAssocID="{4C106A73-ABC6-4CD1-B02E-36480FC6D21E}" presName="hierChild3" presStyleCnt="0"/>
      <dgm:spPr/>
    </dgm:pt>
    <dgm:pt modelId="{E0DDE9A7-82E6-401D-B999-29BF1C534143}" type="pres">
      <dgm:prSet presAssocID="{AB84E606-8DE7-4101-A502-8A4245F58FA6}" presName="Name10" presStyleLbl="parChTrans1D2" presStyleIdx="3" presStyleCnt="4"/>
      <dgm:spPr/>
    </dgm:pt>
    <dgm:pt modelId="{2FC93466-100F-4012-99C6-8B5B7EB3212A}" type="pres">
      <dgm:prSet presAssocID="{92A091F7-2E43-450E-9EDE-97391DF63FEE}" presName="hierRoot2" presStyleCnt="0"/>
      <dgm:spPr/>
    </dgm:pt>
    <dgm:pt modelId="{99B7B499-5C1B-406E-9B0D-4575030722DF}" type="pres">
      <dgm:prSet presAssocID="{92A091F7-2E43-450E-9EDE-97391DF63FEE}" presName="composite2" presStyleCnt="0"/>
      <dgm:spPr/>
    </dgm:pt>
    <dgm:pt modelId="{53FB19F3-0607-4C30-A43A-73F424EB4825}" type="pres">
      <dgm:prSet presAssocID="{92A091F7-2E43-450E-9EDE-97391DF63FEE}" presName="background2" presStyleLbl="node2" presStyleIdx="3" presStyleCnt="4"/>
      <dgm:spPr/>
    </dgm:pt>
    <dgm:pt modelId="{72084F7D-29CC-471C-A7E1-D6ABC96255F4}" type="pres">
      <dgm:prSet presAssocID="{92A091F7-2E43-450E-9EDE-97391DF63FEE}" presName="text2" presStyleLbl="fgAcc2" presStyleIdx="3" presStyleCnt="4">
        <dgm:presLayoutVars>
          <dgm:chPref val="3"/>
        </dgm:presLayoutVars>
      </dgm:prSet>
      <dgm:spPr/>
    </dgm:pt>
    <dgm:pt modelId="{61967D85-A05E-4739-A115-EDEE46AA32F4}" type="pres">
      <dgm:prSet presAssocID="{92A091F7-2E43-450E-9EDE-97391DF63FEE}" presName="hierChild3" presStyleCnt="0"/>
      <dgm:spPr/>
    </dgm:pt>
  </dgm:ptLst>
  <dgm:cxnLst>
    <dgm:cxn modelId="{FA053703-CC7B-47CC-899E-68A18A6E3CB7}" srcId="{C4879951-FE2E-4A07-B5B1-1E2CB2DCE9C2}" destId="{5BBD6C54-EA37-4028-8E8B-C0CA75EB14B2}" srcOrd="1" destOrd="0" parTransId="{E36E28FD-55F3-4E9E-BCCC-095CCE190254}" sibTransId="{D3B11109-6CE1-47F1-B424-65985E61CFCD}"/>
    <dgm:cxn modelId="{360CF505-2C5F-4FD7-9744-B46381D80E1B}" type="presOf" srcId="{73A6102F-EFA3-4A37-8094-920B60E95634}" destId="{016ED01F-E4BB-4757-B6F3-E55B2E5CD287}" srcOrd="0" destOrd="0" presId="urn:microsoft.com/office/officeart/2005/8/layout/hierarchy1"/>
    <dgm:cxn modelId="{067FC511-E1FD-4152-830C-FDF481AFF5D1}" srcId="{CBA2B9E2-53F0-4ADC-8E46-38B22EBC2A56}" destId="{C4879951-FE2E-4A07-B5B1-1E2CB2DCE9C2}" srcOrd="0" destOrd="0" parTransId="{519E7D13-95C2-4D5E-AC29-F9E5914B294F}" sibTransId="{3919F06D-0E72-4383-B054-A6492C43359A}"/>
    <dgm:cxn modelId="{514C5B31-2E8C-481E-8146-954478F64D22}" type="presOf" srcId="{AB84E606-8DE7-4101-A502-8A4245F58FA6}" destId="{E0DDE9A7-82E6-401D-B999-29BF1C534143}" srcOrd="0" destOrd="0" presId="urn:microsoft.com/office/officeart/2005/8/layout/hierarchy1"/>
    <dgm:cxn modelId="{FEF28C63-9194-4FCA-B55E-F2C92262028B}" type="presOf" srcId="{4C106A73-ABC6-4CD1-B02E-36480FC6D21E}" destId="{85B22972-5D7C-4453-8B51-852C27211BF4}" srcOrd="0" destOrd="0" presId="urn:microsoft.com/office/officeart/2005/8/layout/hierarchy1"/>
    <dgm:cxn modelId="{393A0B48-0D3D-4E27-8AB8-DC72FE048486}" type="presOf" srcId="{E90122EF-7E6F-4A23-968F-90A0DB380749}" destId="{265796FA-D16E-4DBA-9670-7F0B0F1C5BA7}" srcOrd="0" destOrd="0" presId="urn:microsoft.com/office/officeart/2005/8/layout/hierarchy1"/>
    <dgm:cxn modelId="{C576EF6A-0B45-460D-9671-9E4404086805}" type="presOf" srcId="{92A091F7-2E43-450E-9EDE-97391DF63FEE}" destId="{72084F7D-29CC-471C-A7E1-D6ABC96255F4}" srcOrd="0" destOrd="0" presId="urn:microsoft.com/office/officeart/2005/8/layout/hierarchy1"/>
    <dgm:cxn modelId="{E5C7F86B-4F82-4021-95F2-C28DAC403C0A}" srcId="{C4879951-FE2E-4A07-B5B1-1E2CB2DCE9C2}" destId="{E90122EF-7E6F-4A23-968F-90A0DB380749}" srcOrd="0" destOrd="0" parTransId="{73A6102F-EFA3-4A37-8094-920B60E95634}" sibTransId="{3502DD61-DB08-4893-BB39-096F5EDFDB7E}"/>
    <dgm:cxn modelId="{4F7EB44C-E0C4-4CB7-84FE-3BD12048E969}" type="presOf" srcId="{E36E28FD-55F3-4E9E-BCCC-095CCE190254}" destId="{65DBBE47-141A-47DE-A66C-7320526FD94A}" srcOrd="0" destOrd="0" presId="urn:microsoft.com/office/officeart/2005/8/layout/hierarchy1"/>
    <dgm:cxn modelId="{F795B286-EDDA-4FAB-BDD6-AE7E8B6EBC4A}" srcId="{C4879951-FE2E-4A07-B5B1-1E2CB2DCE9C2}" destId="{4C106A73-ABC6-4CD1-B02E-36480FC6D21E}" srcOrd="2" destOrd="0" parTransId="{E6BDC361-B0AE-40B6-8D15-CE948959A9D2}" sibTransId="{E909CA89-0A6C-42F6-B468-3206FD9402B2}"/>
    <dgm:cxn modelId="{2E0B019A-A182-4BB5-85DB-6921F15D265E}" type="presOf" srcId="{5BBD6C54-EA37-4028-8E8B-C0CA75EB14B2}" destId="{BEC58A29-DB56-4655-868D-C20C349D70E0}" srcOrd="0" destOrd="0" presId="urn:microsoft.com/office/officeart/2005/8/layout/hierarchy1"/>
    <dgm:cxn modelId="{866B2FD1-91AD-4E4F-8134-9A569876FF27}" type="presOf" srcId="{C4879951-FE2E-4A07-B5B1-1E2CB2DCE9C2}" destId="{B59999D1-D2AD-4910-8AD5-5B463D7659A7}" srcOrd="0" destOrd="0" presId="urn:microsoft.com/office/officeart/2005/8/layout/hierarchy1"/>
    <dgm:cxn modelId="{8A7E65DF-2B33-4AE9-8303-63A33978AB8A}" type="presOf" srcId="{E6BDC361-B0AE-40B6-8D15-CE948959A9D2}" destId="{BB03F755-230B-4520-80C6-B05C232F1AF4}" srcOrd="0" destOrd="0" presId="urn:microsoft.com/office/officeart/2005/8/layout/hierarchy1"/>
    <dgm:cxn modelId="{EE16ADF5-0F7D-41CB-B642-A6159287A96D}" type="presOf" srcId="{CBA2B9E2-53F0-4ADC-8E46-38B22EBC2A56}" destId="{9BE69C7E-D134-4F60-899A-6D916030ED21}" srcOrd="0" destOrd="0" presId="urn:microsoft.com/office/officeart/2005/8/layout/hierarchy1"/>
    <dgm:cxn modelId="{F9605BF8-34E0-40CE-AAE9-69F95D8E6AAC}" srcId="{C4879951-FE2E-4A07-B5B1-1E2CB2DCE9C2}" destId="{92A091F7-2E43-450E-9EDE-97391DF63FEE}" srcOrd="3" destOrd="0" parTransId="{AB84E606-8DE7-4101-A502-8A4245F58FA6}" sibTransId="{7D9AD1BA-835B-42A9-8E50-A8DD251B14F7}"/>
    <dgm:cxn modelId="{0768F358-A05D-4C91-85ED-9E03DF78306F}" type="presParOf" srcId="{9BE69C7E-D134-4F60-899A-6D916030ED21}" destId="{3C380AB4-6219-4C8A-800F-54EC137960C3}" srcOrd="0" destOrd="0" presId="urn:microsoft.com/office/officeart/2005/8/layout/hierarchy1"/>
    <dgm:cxn modelId="{3D4028F4-32EA-42D9-A9FC-0B18D497B04F}" type="presParOf" srcId="{3C380AB4-6219-4C8A-800F-54EC137960C3}" destId="{375C6919-6A48-4E08-BC25-3AB1B5B59DDA}" srcOrd="0" destOrd="0" presId="urn:microsoft.com/office/officeart/2005/8/layout/hierarchy1"/>
    <dgm:cxn modelId="{64BA825E-85AC-42E8-8C2D-95D58992B555}" type="presParOf" srcId="{375C6919-6A48-4E08-BC25-3AB1B5B59DDA}" destId="{DC7C0EFB-D335-4839-B11C-4C3D3586CC55}" srcOrd="0" destOrd="0" presId="urn:microsoft.com/office/officeart/2005/8/layout/hierarchy1"/>
    <dgm:cxn modelId="{D2135FFD-01FF-42B5-A240-C7B919AB4F2F}" type="presParOf" srcId="{375C6919-6A48-4E08-BC25-3AB1B5B59DDA}" destId="{B59999D1-D2AD-4910-8AD5-5B463D7659A7}" srcOrd="1" destOrd="0" presId="urn:microsoft.com/office/officeart/2005/8/layout/hierarchy1"/>
    <dgm:cxn modelId="{846E1A87-78EF-419D-B688-EED6021DA3F4}" type="presParOf" srcId="{3C380AB4-6219-4C8A-800F-54EC137960C3}" destId="{2CCE9CC0-0386-4762-B06A-2303986AB5D2}" srcOrd="1" destOrd="0" presId="urn:microsoft.com/office/officeart/2005/8/layout/hierarchy1"/>
    <dgm:cxn modelId="{E8EA61B4-47FF-47ED-8D42-525925FED5F6}" type="presParOf" srcId="{2CCE9CC0-0386-4762-B06A-2303986AB5D2}" destId="{016ED01F-E4BB-4757-B6F3-E55B2E5CD287}" srcOrd="0" destOrd="0" presId="urn:microsoft.com/office/officeart/2005/8/layout/hierarchy1"/>
    <dgm:cxn modelId="{9293E79F-DEF9-4604-840C-711B5D2694D8}" type="presParOf" srcId="{2CCE9CC0-0386-4762-B06A-2303986AB5D2}" destId="{DF8A3AD5-C02E-4970-8706-8660B4E4404C}" srcOrd="1" destOrd="0" presId="urn:microsoft.com/office/officeart/2005/8/layout/hierarchy1"/>
    <dgm:cxn modelId="{BCA76E8B-95F4-40D2-B150-781FD0ACAE5B}" type="presParOf" srcId="{DF8A3AD5-C02E-4970-8706-8660B4E4404C}" destId="{8BBAAB37-4B4C-4F8B-9C15-FFFB79E58AE9}" srcOrd="0" destOrd="0" presId="urn:microsoft.com/office/officeart/2005/8/layout/hierarchy1"/>
    <dgm:cxn modelId="{819C9AE4-7000-4670-A845-33B076EDA19B}" type="presParOf" srcId="{8BBAAB37-4B4C-4F8B-9C15-FFFB79E58AE9}" destId="{84B6CE7A-1508-4E58-AC28-7092925FA9EC}" srcOrd="0" destOrd="0" presId="urn:microsoft.com/office/officeart/2005/8/layout/hierarchy1"/>
    <dgm:cxn modelId="{1961A03F-E162-4223-BD55-1960539DC19A}" type="presParOf" srcId="{8BBAAB37-4B4C-4F8B-9C15-FFFB79E58AE9}" destId="{265796FA-D16E-4DBA-9670-7F0B0F1C5BA7}" srcOrd="1" destOrd="0" presId="urn:microsoft.com/office/officeart/2005/8/layout/hierarchy1"/>
    <dgm:cxn modelId="{AA65A400-824B-4815-83DF-85CF1564D12E}" type="presParOf" srcId="{DF8A3AD5-C02E-4970-8706-8660B4E4404C}" destId="{47DA5CE2-DC32-4695-8418-4DBE22321AAB}" srcOrd="1" destOrd="0" presId="urn:microsoft.com/office/officeart/2005/8/layout/hierarchy1"/>
    <dgm:cxn modelId="{8EFFBC47-996C-4CAF-A2EB-50F4A54CAC6C}" type="presParOf" srcId="{2CCE9CC0-0386-4762-B06A-2303986AB5D2}" destId="{65DBBE47-141A-47DE-A66C-7320526FD94A}" srcOrd="2" destOrd="0" presId="urn:microsoft.com/office/officeart/2005/8/layout/hierarchy1"/>
    <dgm:cxn modelId="{81D87869-C27D-45B3-B8C6-DA62B46A1A87}" type="presParOf" srcId="{2CCE9CC0-0386-4762-B06A-2303986AB5D2}" destId="{05243045-D585-4AB1-9F11-718990E01EC0}" srcOrd="3" destOrd="0" presId="urn:microsoft.com/office/officeart/2005/8/layout/hierarchy1"/>
    <dgm:cxn modelId="{01A564B6-414C-4431-823D-0F7FFAA91CD0}" type="presParOf" srcId="{05243045-D585-4AB1-9F11-718990E01EC0}" destId="{2EB47921-E522-47F6-AAB6-AA91695882D5}" srcOrd="0" destOrd="0" presId="urn:microsoft.com/office/officeart/2005/8/layout/hierarchy1"/>
    <dgm:cxn modelId="{D12084DD-B6EB-4DC7-8389-532E890FE755}" type="presParOf" srcId="{2EB47921-E522-47F6-AAB6-AA91695882D5}" destId="{60F0B7F7-1E68-4B99-BE2C-29F3D0DE3CC4}" srcOrd="0" destOrd="0" presId="urn:microsoft.com/office/officeart/2005/8/layout/hierarchy1"/>
    <dgm:cxn modelId="{AE091B20-8E3F-44C9-A185-5A6D9C4C2097}" type="presParOf" srcId="{2EB47921-E522-47F6-AAB6-AA91695882D5}" destId="{BEC58A29-DB56-4655-868D-C20C349D70E0}" srcOrd="1" destOrd="0" presId="urn:microsoft.com/office/officeart/2005/8/layout/hierarchy1"/>
    <dgm:cxn modelId="{D5C4710E-6A15-4FD9-B6FB-9CF8A927BC79}" type="presParOf" srcId="{05243045-D585-4AB1-9F11-718990E01EC0}" destId="{97CA97FF-C77C-46E3-971A-65ED668ED749}" srcOrd="1" destOrd="0" presId="urn:microsoft.com/office/officeart/2005/8/layout/hierarchy1"/>
    <dgm:cxn modelId="{DC83AC40-853D-4008-910F-A004766EC72F}" type="presParOf" srcId="{2CCE9CC0-0386-4762-B06A-2303986AB5D2}" destId="{BB03F755-230B-4520-80C6-B05C232F1AF4}" srcOrd="4" destOrd="0" presId="urn:microsoft.com/office/officeart/2005/8/layout/hierarchy1"/>
    <dgm:cxn modelId="{E06C3654-6FAA-474A-BF57-3589D78FDC9F}" type="presParOf" srcId="{2CCE9CC0-0386-4762-B06A-2303986AB5D2}" destId="{38B69E60-63D6-40F3-AFC4-F4A2E98DE5B1}" srcOrd="5" destOrd="0" presId="urn:microsoft.com/office/officeart/2005/8/layout/hierarchy1"/>
    <dgm:cxn modelId="{69007CC6-0984-42BA-91EE-80F9838DF736}" type="presParOf" srcId="{38B69E60-63D6-40F3-AFC4-F4A2E98DE5B1}" destId="{990796D1-D90C-4A95-83C5-50219B045D2A}" srcOrd="0" destOrd="0" presId="urn:microsoft.com/office/officeart/2005/8/layout/hierarchy1"/>
    <dgm:cxn modelId="{FCB11F45-A568-45C3-A177-5DECF1C585A1}" type="presParOf" srcId="{990796D1-D90C-4A95-83C5-50219B045D2A}" destId="{3C7D32AD-8EF7-4E73-92CC-96A8DC7F39FD}" srcOrd="0" destOrd="0" presId="urn:microsoft.com/office/officeart/2005/8/layout/hierarchy1"/>
    <dgm:cxn modelId="{3C24FD3C-F9E2-4964-BC6A-2F254A97E417}" type="presParOf" srcId="{990796D1-D90C-4A95-83C5-50219B045D2A}" destId="{85B22972-5D7C-4453-8B51-852C27211BF4}" srcOrd="1" destOrd="0" presId="urn:microsoft.com/office/officeart/2005/8/layout/hierarchy1"/>
    <dgm:cxn modelId="{7C28A19E-44DD-4415-AE41-8763C23020C0}" type="presParOf" srcId="{38B69E60-63D6-40F3-AFC4-F4A2E98DE5B1}" destId="{50BC8921-99A7-49FC-9CA2-0162C17B2BF7}" srcOrd="1" destOrd="0" presId="urn:microsoft.com/office/officeart/2005/8/layout/hierarchy1"/>
    <dgm:cxn modelId="{C7B3034D-6C1E-47A4-8BDD-414AA64CDD3C}" type="presParOf" srcId="{2CCE9CC0-0386-4762-B06A-2303986AB5D2}" destId="{E0DDE9A7-82E6-401D-B999-29BF1C534143}" srcOrd="6" destOrd="0" presId="urn:microsoft.com/office/officeart/2005/8/layout/hierarchy1"/>
    <dgm:cxn modelId="{A7B621CB-46CD-4D07-8277-3849D5ED83E3}" type="presParOf" srcId="{2CCE9CC0-0386-4762-B06A-2303986AB5D2}" destId="{2FC93466-100F-4012-99C6-8B5B7EB3212A}" srcOrd="7" destOrd="0" presId="urn:microsoft.com/office/officeart/2005/8/layout/hierarchy1"/>
    <dgm:cxn modelId="{06089D14-C8F1-49D7-81FB-9B3595950C2C}" type="presParOf" srcId="{2FC93466-100F-4012-99C6-8B5B7EB3212A}" destId="{99B7B499-5C1B-406E-9B0D-4575030722DF}" srcOrd="0" destOrd="0" presId="urn:microsoft.com/office/officeart/2005/8/layout/hierarchy1"/>
    <dgm:cxn modelId="{3DDAE092-9FF4-41B6-9D57-C00D85183C71}" type="presParOf" srcId="{99B7B499-5C1B-406E-9B0D-4575030722DF}" destId="{53FB19F3-0607-4C30-A43A-73F424EB4825}" srcOrd="0" destOrd="0" presId="urn:microsoft.com/office/officeart/2005/8/layout/hierarchy1"/>
    <dgm:cxn modelId="{631574E8-DFC0-4856-9747-8F04E2E9B795}" type="presParOf" srcId="{99B7B499-5C1B-406E-9B0D-4575030722DF}" destId="{72084F7D-29CC-471C-A7E1-D6ABC96255F4}" srcOrd="1" destOrd="0" presId="urn:microsoft.com/office/officeart/2005/8/layout/hierarchy1"/>
    <dgm:cxn modelId="{0EBE8A13-627A-41CA-B1F0-59F8B91542E3}" type="presParOf" srcId="{2FC93466-100F-4012-99C6-8B5B7EB3212A}" destId="{61967D85-A05E-4739-A115-EDEE46AA32F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F3804-7675-4BC1-8FFB-59E1827B07CE}">
      <dsp:nvSpPr>
        <dsp:cNvPr id="0" name=""/>
        <dsp:cNvSpPr/>
      </dsp:nvSpPr>
      <dsp:spPr>
        <a:xfrm>
          <a:off x="0" y="415298"/>
          <a:ext cx="8414327" cy="851287"/>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53045" tIns="479044" rIns="65304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Whole transactions data collected from the ERP system.</a:t>
          </a:r>
        </a:p>
      </dsp:txBody>
      <dsp:txXfrm>
        <a:off x="0" y="415298"/>
        <a:ext cx="8414327" cy="851287"/>
      </dsp:txXfrm>
    </dsp:sp>
    <dsp:sp modelId="{C00B4BF1-31F8-4636-910C-47070DE6F8B4}">
      <dsp:nvSpPr>
        <dsp:cNvPr id="0" name=""/>
        <dsp:cNvSpPr/>
      </dsp:nvSpPr>
      <dsp:spPr>
        <a:xfrm>
          <a:off x="420716" y="75818"/>
          <a:ext cx="5890028" cy="678960"/>
        </a:xfrm>
        <a:prstGeom prst="round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629" tIns="0" rIns="222629" bIns="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solidFill>
            </a:rPr>
            <a:t>Total Number of Samples =  75,000</a:t>
          </a:r>
        </a:p>
      </dsp:txBody>
      <dsp:txXfrm>
        <a:off x="453860" y="108962"/>
        <a:ext cx="5823740" cy="612672"/>
      </dsp:txXfrm>
    </dsp:sp>
    <dsp:sp modelId="{6BF84651-1D81-46D3-9500-C3D5ED55134F}">
      <dsp:nvSpPr>
        <dsp:cNvPr id="0" name=""/>
        <dsp:cNvSpPr/>
      </dsp:nvSpPr>
      <dsp:spPr>
        <a:xfrm>
          <a:off x="0" y="1730265"/>
          <a:ext cx="8414327" cy="851287"/>
        </a:xfrm>
        <a:prstGeom prst="rect">
          <a:avLst/>
        </a:prstGeom>
        <a:solidFill>
          <a:schemeClr val="lt1">
            <a:alpha val="90000"/>
            <a:hueOff val="0"/>
            <a:satOff val="0"/>
            <a:lumOff val="0"/>
            <a:alphaOff val="0"/>
          </a:schemeClr>
        </a:solidFill>
        <a:ln w="12700" cap="flat" cmpd="sng" algn="ctr">
          <a:solidFill>
            <a:schemeClr val="accent5">
              <a:hueOff val="2370116"/>
              <a:satOff val="-18178"/>
              <a:lumOff val="-26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53045" tIns="479044" rIns="65304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Transactions with Cycle time above SLA limit ( &gt; 35 days )</a:t>
          </a:r>
        </a:p>
      </dsp:txBody>
      <dsp:txXfrm>
        <a:off x="0" y="1730265"/>
        <a:ext cx="8414327" cy="851287"/>
      </dsp:txXfrm>
    </dsp:sp>
    <dsp:sp modelId="{673C574B-DE3F-4978-9C17-E21A1A294E12}">
      <dsp:nvSpPr>
        <dsp:cNvPr id="0" name=""/>
        <dsp:cNvSpPr/>
      </dsp:nvSpPr>
      <dsp:spPr>
        <a:xfrm>
          <a:off x="420716" y="1390785"/>
          <a:ext cx="5890028" cy="678960"/>
        </a:xfrm>
        <a:prstGeom prst="roundRect">
          <a:avLst/>
        </a:prstGeom>
        <a:solidFill>
          <a:schemeClr val="accent5">
            <a:hueOff val="2370116"/>
            <a:satOff val="-18178"/>
            <a:lumOff val="-269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629" tIns="0" rIns="222629" bIns="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solidFill>
            </a:rPr>
            <a:t>No of Defects = 21,079</a:t>
          </a:r>
        </a:p>
      </dsp:txBody>
      <dsp:txXfrm>
        <a:off x="453860" y="1423929"/>
        <a:ext cx="5823740" cy="612672"/>
      </dsp:txXfrm>
    </dsp:sp>
    <dsp:sp modelId="{17D023B9-F96E-467D-A08C-2E66683F81A6}">
      <dsp:nvSpPr>
        <dsp:cNvPr id="0" name=""/>
        <dsp:cNvSpPr/>
      </dsp:nvSpPr>
      <dsp:spPr>
        <a:xfrm>
          <a:off x="0" y="3045233"/>
          <a:ext cx="8414327" cy="579600"/>
        </a:xfrm>
        <a:prstGeom prst="rect">
          <a:avLst/>
        </a:prstGeom>
        <a:solidFill>
          <a:schemeClr val="lt1">
            <a:alpha val="90000"/>
            <a:hueOff val="0"/>
            <a:satOff val="0"/>
            <a:lumOff val="0"/>
            <a:alphaOff val="0"/>
          </a:schemeClr>
        </a:solidFill>
        <a:ln w="12700" cap="flat" cmpd="sng" algn="ctr">
          <a:solidFill>
            <a:schemeClr val="accent5">
              <a:hueOff val="4740233"/>
              <a:satOff val="-36356"/>
              <a:lumOff val="-53857"/>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E8BE24-287F-4A0F-80A1-AA587C17AE71}">
      <dsp:nvSpPr>
        <dsp:cNvPr id="0" name=""/>
        <dsp:cNvSpPr/>
      </dsp:nvSpPr>
      <dsp:spPr>
        <a:xfrm>
          <a:off x="420716" y="2705753"/>
          <a:ext cx="5890028" cy="678960"/>
        </a:xfrm>
        <a:prstGeom prst="roundRect">
          <a:avLst/>
        </a:prstGeom>
        <a:solidFill>
          <a:schemeClr val="accent5">
            <a:hueOff val="4740233"/>
            <a:satOff val="-36356"/>
            <a:lumOff val="-538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629" tIns="0" rIns="222629" bIns="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solidFill>
            </a:rPr>
            <a:t>DPMO = 281053.33</a:t>
          </a:r>
        </a:p>
      </dsp:txBody>
      <dsp:txXfrm>
        <a:off x="453860" y="2738897"/>
        <a:ext cx="5823740" cy="612672"/>
      </dsp:txXfrm>
    </dsp:sp>
    <dsp:sp modelId="{1D1D1470-A5AF-471F-9EA6-5CBD30EDE58F}">
      <dsp:nvSpPr>
        <dsp:cNvPr id="0" name=""/>
        <dsp:cNvSpPr/>
      </dsp:nvSpPr>
      <dsp:spPr>
        <a:xfrm>
          <a:off x="0" y="4088513"/>
          <a:ext cx="8414327" cy="579600"/>
        </a:xfrm>
        <a:prstGeom prst="rect">
          <a:avLst/>
        </a:prstGeom>
        <a:solidFill>
          <a:schemeClr val="lt1">
            <a:alpha val="90000"/>
            <a:hueOff val="0"/>
            <a:satOff val="0"/>
            <a:lumOff val="0"/>
            <a:alphaOff val="0"/>
          </a:schemeClr>
        </a:solidFill>
        <a:ln w="12700" cap="flat" cmpd="sng" algn="ctr">
          <a:solidFill>
            <a:schemeClr val="accent5">
              <a:hueOff val="7110349"/>
              <a:satOff val="-54534"/>
              <a:lumOff val="-8078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A00EE9-32DC-48C8-B8E9-C8AC25E017A4}">
      <dsp:nvSpPr>
        <dsp:cNvPr id="0" name=""/>
        <dsp:cNvSpPr/>
      </dsp:nvSpPr>
      <dsp:spPr>
        <a:xfrm>
          <a:off x="420716" y="3749033"/>
          <a:ext cx="5890028" cy="678960"/>
        </a:xfrm>
        <a:prstGeom prst="roundRect">
          <a:avLst/>
        </a:prstGeom>
        <a:solidFill>
          <a:schemeClr val="accent5">
            <a:hueOff val="7110349"/>
            <a:satOff val="-54534"/>
            <a:lumOff val="-80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629" tIns="0" rIns="222629" bIns="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Current Process Sigma level = 2.0797</a:t>
          </a:r>
        </a:p>
      </dsp:txBody>
      <dsp:txXfrm>
        <a:off x="453860" y="3782177"/>
        <a:ext cx="5823740"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12A91-3403-4CA0-8012-04FC384F9DC3}">
      <dsp:nvSpPr>
        <dsp:cNvPr id="0" name=""/>
        <dsp:cNvSpPr/>
      </dsp:nvSpPr>
      <dsp:spPr>
        <a:xfrm>
          <a:off x="4598" y="3086360"/>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18% deduction in Revenue</a:t>
          </a:r>
        </a:p>
      </dsp:txBody>
      <dsp:txXfrm>
        <a:off x="24879" y="3106641"/>
        <a:ext cx="1344320" cy="651879"/>
      </dsp:txXfrm>
    </dsp:sp>
    <dsp:sp modelId="{DC4F539F-0F42-4455-8788-1997C34076F5}">
      <dsp:nvSpPr>
        <dsp:cNvPr id="0" name=""/>
        <dsp:cNvSpPr/>
      </dsp:nvSpPr>
      <dsp:spPr>
        <a:xfrm rot="18103853">
          <a:off x="1139815" y="2974715"/>
          <a:ext cx="1053282" cy="19885"/>
        </a:xfrm>
        <a:custGeom>
          <a:avLst/>
          <a:gdLst/>
          <a:ahLst/>
          <a:cxnLst/>
          <a:rect l="0" t="0" r="0" b="0"/>
          <a:pathLst>
            <a:path>
              <a:moveTo>
                <a:pt x="0" y="9942"/>
              </a:moveTo>
              <a:lnTo>
                <a:pt x="1053282" y="99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1640124" y="2958325"/>
        <a:ext cx="52664" cy="52664"/>
      </dsp:txXfrm>
    </dsp:sp>
    <dsp:sp modelId="{F49A21E2-528E-482F-BBE7-9FFF92923223}">
      <dsp:nvSpPr>
        <dsp:cNvPr id="0" name=""/>
        <dsp:cNvSpPr/>
      </dsp:nvSpPr>
      <dsp:spPr>
        <a:xfrm>
          <a:off x="1943433" y="2190514"/>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Increased cycle time in proposal creation process</a:t>
          </a:r>
        </a:p>
      </dsp:txBody>
      <dsp:txXfrm>
        <a:off x="1963714" y="2210795"/>
        <a:ext cx="1344320" cy="651879"/>
      </dsp:txXfrm>
    </dsp:sp>
    <dsp:sp modelId="{E13A1CD6-6BF8-4276-9606-654FF4B68418}">
      <dsp:nvSpPr>
        <dsp:cNvPr id="0" name=""/>
        <dsp:cNvSpPr/>
      </dsp:nvSpPr>
      <dsp:spPr>
        <a:xfrm rot="18770822">
          <a:off x="3197999" y="2228177"/>
          <a:ext cx="814584" cy="19885"/>
        </a:xfrm>
        <a:custGeom>
          <a:avLst/>
          <a:gdLst/>
          <a:ahLst/>
          <a:cxnLst/>
          <a:rect l="0" t="0" r="0" b="0"/>
          <a:pathLst>
            <a:path>
              <a:moveTo>
                <a:pt x="0" y="9942"/>
              </a:moveTo>
              <a:lnTo>
                <a:pt x="814584"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4927" y="2217755"/>
        <a:ext cx="40729" cy="40729"/>
      </dsp:txXfrm>
    </dsp:sp>
    <dsp:sp modelId="{EB879A8B-1D4B-4BC1-BE10-3FBD7A943D5F}">
      <dsp:nvSpPr>
        <dsp:cNvPr id="0" name=""/>
        <dsp:cNvSpPr/>
      </dsp:nvSpPr>
      <dsp:spPr>
        <a:xfrm>
          <a:off x="3882268" y="1593284"/>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Quote creation stage is taking 23.5% of overall time.</a:t>
          </a:r>
        </a:p>
      </dsp:txBody>
      <dsp:txXfrm>
        <a:off x="3902549" y="1613565"/>
        <a:ext cx="1344320" cy="651879"/>
      </dsp:txXfrm>
    </dsp:sp>
    <dsp:sp modelId="{2B55F676-0CCD-4163-9999-3CD7FC2CCB05}">
      <dsp:nvSpPr>
        <dsp:cNvPr id="0" name=""/>
        <dsp:cNvSpPr/>
      </dsp:nvSpPr>
      <dsp:spPr>
        <a:xfrm rot="19457599">
          <a:off x="5203029" y="1730485"/>
          <a:ext cx="682195" cy="19885"/>
        </a:xfrm>
        <a:custGeom>
          <a:avLst/>
          <a:gdLst/>
          <a:ahLst/>
          <a:cxnLst/>
          <a:rect l="0" t="0" r="0" b="0"/>
          <a:pathLst>
            <a:path>
              <a:moveTo>
                <a:pt x="0" y="9942"/>
              </a:moveTo>
              <a:lnTo>
                <a:pt x="682195"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5527072" y="1723372"/>
        <a:ext cx="34109" cy="34109"/>
      </dsp:txXfrm>
    </dsp:sp>
    <dsp:sp modelId="{0E141DB5-F0D5-4222-B1D8-81889C843668}">
      <dsp:nvSpPr>
        <dsp:cNvPr id="0" name=""/>
        <dsp:cNvSpPr/>
      </dsp:nvSpPr>
      <dsp:spPr>
        <a:xfrm>
          <a:off x="5821103" y="1195130"/>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Missing key requirements in request form.</a:t>
          </a:r>
        </a:p>
      </dsp:txBody>
      <dsp:txXfrm>
        <a:off x="5841384" y="1215411"/>
        <a:ext cx="1344320" cy="651879"/>
      </dsp:txXfrm>
    </dsp:sp>
    <dsp:sp modelId="{99F7C659-2A5B-47F1-A702-F08282BD7AFE}">
      <dsp:nvSpPr>
        <dsp:cNvPr id="0" name=""/>
        <dsp:cNvSpPr/>
      </dsp:nvSpPr>
      <dsp:spPr>
        <a:xfrm>
          <a:off x="7205985" y="1531408"/>
          <a:ext cx="553952" cy="19885"/>
        </a:xfrm>
        <a:custGeom>
          <a:avLst/>
          <a:gdLst/>
          <a:ahLst/>
          <a:cxnLst/>
          <a:rect l="0" t="0" r="0" b="0"/>
          <a:pathLst>
            <a:path>
              <a:moveTo>
                <a:pt x="0" y="9942"/>
              </a:moveTo>
              <a:lnTo>
                <a:pt x="55395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7469113" y="1527502"/>
        <a:ext cx="27697" cy="27697"/>
      </dsp:txXfrm>
    </dsp:sp>
    <dsp:sp modelId="{030ABE1E-3060-4774-B5BB-F88563972CF8}">
      <dsp:nvSpPr>
        <dsp:cNvPr id="0" name=""/>
        <dsp:cNvSpPr/>
      </dsp:nvSpPr>
      <dsp:spPr>
        <a:xfrm>
          <a:off x="7759938" y="1195130"/>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Seller is not providing complete information.</a:t>
          </a:r>
        </a:p>
      </dsp:txBody>
      <dsp:txXfrm>
        <a:off x="7780219" y="1215411"/>
        <a:ext cx="1344320" cy="651879"/>
      </dsp:txXfrm>
    </dsp:sp>
    <dsp:sp modelId="{57CE7FBA-AECF-42D7-BD31-655668C545A7}">
      <dsp:nvSpPr>
        <dsp:cNvPr id="0" name=""/>
        <dsp:cNvSpPr/>
      </dsp:nvSpPr>
      <dsp:spPr>
        <a:xfrm>
          <a:off x="9144820" y="1531408"/>
          <a:ext cx="553952" cy="19885"/>
        </a:xfrm>
        <a:custGeom>
          <a:avLst/>
          <a:gdLst/>
          <a:ahLst/>
          <a:cxnLst/>
          <a:rect l="0" t="0" r="0" b="0"/>
          <a:pathLst>
            <a:path>
              <a:moveTo>
                <a:pt x="0" y="9942"/>
              </a:moveTo>
              <a:lnTo>
                <a:pt x="55395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9407948" y="1527502"/>
        <a:ext cx="27697" cy="27697"/>
      </dsp:txXfrm>
    </dsp:sp>
    <dsp:sp modelId="{62F23CC9-0CF7-43B6-956E-B01A5769402B}">
      <dsp:nvSpPr>
        <dsp:cNvPr id="0" name=""/>
        <dsp:cNvSpPr/>
      </dsp:nvSpPr>
      <dsp:spPr>
        <a:xfrm>
          <a:off x="9698773" y="1195130"/>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The fields were not mandatory.</a:t>
          </a:r>
        </a:p>
      </dsp:txBody>
      <dsp:txXfrm>
        <a:off x="9719054" y="1215411"/>
        <a:ext cx="1344320" cy="651879"/>
      </dsp:txXfrm>
    </dsp:sp>
    <dsp:sp modelId="{F7533193-F06D-430C-B054-8F0B135C583E}">
      <dsp:nvSpPr>
        <dsp:cNvPr id="0" name=""/>
        <dsp:cNvSpPr/>
      </dsp:nvSpPr>
      <dsp:spPr>
        <a:xfrm rot="2201222">
          <a:off x="5198731" y="2135916"/>
          <a:ext cx="690791" cy="19885"/>
        </a:xfrm>
        <a:custGeom>
          <a:avLst/>
          <a:gdLst/>
          <a:ahLst/>
          <a:cxnLst/>
          <a:rect l="0" t="0" r="0" b="0"/>
          <a:pathLst>
            <a:path>
              <a:moveTo>
                <a:pt x="0" y="9942"/>
              </a:moveTo>
              <a:lnTo>
                <a:pt x="690791"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5526857" y="2128589"/>
        <a:ext cx="34539" cy="34539"/>
      </dsp:txXfrm>
    </dsp:sp>
    <dsp:sp modelId="{8E378F34-1771-401E-BB79-7E19204A9F72}">
      <dsp:nvSpPr>
        <dsp:cNvPr id="0" name=""/>
        <dsp:cNvSpPr/>
      </dsp:nvSpPr>
      <dsp:spPr>
        <a:xfrm>
          <a:off x="5821103" y="2005992"/>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Redundant reconfiguration increases time.</a:t>
          </a:r>
        </a:p>
      </dsp:txBody>
      <dsp:txXfrm>
        <a:off x="5841384" y="2026273"/>
        <a:ext cx="1344320" cy="651879"/>
      </dsp:txXfrm>
    </dsp:sp>
    <dsp:sp modelId="{C6584BA7-09DA-4316-9B38-AAB545D5D743}">
      <dsp:nvSpPr>
        <dsp:cNvPr id="0" name=""/>
        <dsp:cNvSpPr/>
      </dsp:nvSpPr>
      <dsp:spPr>
        <a:xfrm rot="21509694">
          <a:off x="7205890" y="2334993"/>
          <a:ext cx="554144" cy="19885"/>
        </a:xfrm>
        <a:custGeom>
          <a:avLst/>
          <a:gdLst/>
          <a:ahLst/>
          <a:cxnLst/>
          <a:rect l="0" t="0" r="0" b="0"/>
          <a:pathLst>
            <a:path>
              <a:moveTo>
                <a:pt x="0" y="9942"/>
              </a:moveTo>
              <a:lnTo>
                <a:pt x="554144"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69108" y="2331082"/>
        <a:ext cx="27707" cy="27707"/>
      </dsp:txXfrm>
    </dsp:sp>
    <dsp:sp modelId="{AA79B6F4-C5D9-4A65-B149-AE57EF439D30}">
      <dsp:nvSpPr>
        <dsp:cNvPr id="0" name=""/>
        <dsp:cNvSpPr/>
      </dsp:nvSpPr>
      <dsp:spPr>
        <a:xfrm>
          <a:off x="7759938" y="1991437"/>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Seller adds configuration requirements.</a:t>
          </a:r>
        </a:p>
      </dsp:txBody>
      <dsp:txXfrm>
        <a:off x="7780219" y="2011718"/>
        <a:ext cx="1344320" cy="651879"/>
      </dsp:txXfrm>
    </dsp:sp>
    <dsp:sp modelId="{56B87D02-779F-4599-AC5F-74B0ACA7399C}">
      <dsp:nvSpPr>
        <dsp:cNvPr id="0" name=""/>
        <dsp:cNvSpPr/>
      </dsp:nvSpPr>
      <dsp:spPr>
        <a:xfrm rot="2829178">
          <a:off x="3197999" y="2825407"/>
          <a:ext cx="814584" cy="19885"/>
        </a:xfrm>
        <a:custGeom>
          <a:avLst/>
          <a:gdLst/>
          <a:ahLst/>
          <a:cxnLst/>
          <a:rect l="0" t="0" r="0" b="0"/>
          <a:pathLst>
            <a:path>
              <a:moveTo>
                <a:pt x="0" y="9942"/>
              </a:moveTo>
              <a:lnTo>
                <a:pt x="814584"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4927" y="2814985"/>
        <a:ext cx="40729" cy="40729"/>
      </dsp:txXfrm>
    </dsp:sp>
    <dsp:sp modelId="{D26BBAEA-F359-47E5-A095-AEC52BDF3F14}">
      <dsp:nvSpPr>
        <dsp:cNvPr id="0" name=""/>
        <dsp:cNvSpPr/>
      </dsp:nvSpPr>
      <dsp:spPr>
        <a:xfrm>
          <a:off x="3882268" y="2787744"/>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Time taken in Documentation part by the BSS</a:t>
          </a:r>
        </a:p>
      </dsp:txBody>
      <dsp:txXfrm>
        <a:off x="3902549" y="2808025"/>
        <a:ext cx="1344320" cy="651879"/>
      </dsp:txXfrm>
    </dsp:sp>
    <dsp:sp modelId="{D22154C0-CA2F-4688-8F34-E52D63524AA1}">
      <dsp:nvSpPr>
        <dsp:cNvPr id="0" name=""/>
        <dsp:cNvSpPr/>
      </dsp:nvSpPr>
      <dsp:spPr>
        <a:xfrm>
          <a:off x="5267150" y="3124022"/>
          <a:ext cx="553952" cy="19885"/>
        </a:xfrm>
        <a:custGeom>
          <a:avLst/>
          <a:gdLst/>
          <a:ahLst/>
          <a:cxnLst/>
          <a:rect l="0" t="0" r="0" b="0"/>
          <a:pathLst>
            <a:path>
              <a:moveTo>
                <a:pt x="0" y="9942"/>
              </a:moveTo>
              <a:lnTo>
                <a:pt x="55395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0278" y="3120116"/>
        <a:ext cx="27697" cy="27697"/>
      </dsp:txXfrm>
    </dsp:sp>
    <dsp:sp modelId="{2227232B-D34C-4570-8916-41BCC4D5BA81}">
      <dsp:nvSpPr>
        <dsp:cNvPr id="0" name=""/>
        <dsp:cNvSpPr/>
      </dsp:nvSpPr>
      <dsp:spPr>
        <a:xfrm>
          <a:off x="5821103" y="2787744"/>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Redundant work in creation of document</a:t>
          </a:r>
        </a:p>
      </dsp:txBody>
      <dsp:txXfrm>
        <a:off x="5841384" y="2808025"/>
        <a:ext cx="1344320" cy="651879"/>
      </dsp:txXfrm>
    </dsp:sp>
    <dsp:sp modelId="{6AF9527C-6B65-43F5-8D59-0BF3E3B9424B}">
      <dsp:nvSpPr>
        <dsp:cNvPr id="0" name=""/>
        <dsp:cNvSpPr/>
      </dsp:nvSpPr>
      <dsp:spPr>
        <a:xfrm rot="3496147">
          <a:off x="1139815" y="3870560"/>
          <a:ext cx="1053282" cy="19885"/>
        </a:xfrm>
        <a:custGeom>
          <a:avLst/>
          <a:gdLst/>
          <a:ahLst/>
          <a:cxnLst/>
          <a:rect l="0" t="0" r="0" b="0"/>
          <a:pathLst>
            <a:path>
              <a:moveTo>
                <a:pt x="0" y="9942"/>
              </a:moveTo>
              <a:lnTo>
                <a:pt x="1053282" y="99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1640124" y="3854171"/>
        <a:ext cx="52664" cy="52664"/>
      </dsp:txXfrm>
    </dsp:sp>
    <dsp:sp modelId="{D5EBD904-603F-4F58-BE53-296F1856250A}">
      <dsp:nvSpPr>
        <dsp:cNvPr id="0" name=""/>
        <dsp:cNvSpPr/>
      </dsp:nvSpPr>
      <dsp:spPr>
        <a:xfrm>
          <a:off x="1943433" y="3982205"/>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Current SLA compliance rate is 72.3%</a:t>
          </a:r>
        </a:p>
      </dsp:txBody>
      <dsp:txXfrm>
        <a:off x="1963714" y="4002486"/>
        <a:ext cx="1344320" cy="651879"/>
      </dsp:txXfrm>
    </dsp:sp>
    <dsp:sp modelId="{3E8AFF0E-E326-456A-AA8F-C3EF78F6C0A9}">
      <dsp:nvSpPr>
        <dsp:cNvPr id="0" name=""/>
        <dsp:cNvSpPr/>
      </dsp:nvSpPr>
      <dsp:spPr>
        <a:xfrm>
          <a:off x="3328315" y="4318483"/>
          <a:ext cx="553952" cy="19885"/>
        </a:xfrm>
        <a:custGeom>
          <a:avLst/>
          <a:gdLst/>
          <a:ahLst/>
          <a:cxnLst/>
          <a:rect l="0" t="0" r="0" b="0"/>
          <a:pathLst>
            <a:path>
              <a:moveTo>
                <a:pt x="0" y="9942"/>
              </a:moveTo>
              <a:lnTo>
                <a:pt x="55395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3591443" y="4314577"/>
        <a:ext cx="27697" cy="27697"/>
      </dsp:txXfrm>
    </dsp:sp>
    <dsp:sp modelId="{F294B4F6-0327-4794-A5BF-6113C71E1973}">
      <dsp:nvSpPr>
        <dsp:cNvPr id="0" name=""/>
        <dsp:cNvSpPr/>
      </dsp:nvSpPr>
      <dsp:spPr>
        <a:xfrm>
          <a:off x="3882268" y="3982205"/>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4 out of 5 geographies are performing below 77%</a:t>
          </a:r>
        </a:p>
      </dsp:txBody>
      <dsp:txXfrm>
        <a:off x="3902549" y="4002486"/>
        <a:ext cx="1344320" cy="651879"/>
      </dsp:txXfrm>
    </dsp:sp>
    <dsp:sp modelId="{A32EFA86-2721-4A9A-8B4D-F870CEE6520E}">
      <dsp:nvSpPr>
        <dsp:cNvPr id="0" name=""/>
        <dsp:cNvSpPr/>
      </dsp:nvSpPr>
      <dsp:spPr>
        <a:xfrm>
          <a:off x="5267150" y="4318483"/>
          <a:ext cx="553952" cy="19885"/>
        </a:xfrm>
        <a:custGeom>
          <a:avLst/>
          <a:gdLst/>
          <a:ahLst/>
          <a:cxnLst/>
          <a:rect l="0" t="0" r="0" b="0"/>
          <a:pathLst>
            <a:path>
              <a:moveTo>
                <a:pt x="0" y="9942"/>
              </a:moveTo>
              <a:lnTo>
                <a:pt x="55395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5530278" y="4314577"/>
        <a:ext cx="27697" cy="27697"/>
      </dsp:txXfrm>
    </dsp:sp>
    <dsp:sp modelId="{B0109717-5C4A-4398-8130-66414DDBAE7C}">
      <dsp:nvSpPr>
        <dsp:cNvPr id="0" name=""/>
        <dsp:cNvSpPr/>
      </dsp:nvSpPr>
      <dsp:spPr>
        <a:xfrm>
          <a:off x="5821103" y="3982205"/>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5 Sellers from those 4 geographies are performing below 15%</a:t>
          </a:r>
        </a:p>
      </dsp:txBody>
      <dsp:txXfrm>
        <a:off x="5841384" y="4002486"/>
        <a:ext cx="1344320" cy="651879"/>
      </dsp:txXfrm>
    </dsp:sp>
    <dsp:sp modelId="{0F3F7259-3201-4A98-B949-C29EBA791307}">
      <dsp:nvSpPr>
        <dsp:cNvPr id="0" name=""/>
        <dsp:cNvSpPr/>
      </dsp:nvSpPr>
      <dsp:spPr>
        <a:xfrm rot="19457599">
          <a:off x="7141864" y="4119406"/>
          <a:ext cx="682195" cy="19885"/>
        </a:xfrm>
        <a:custGeom>
          <a:avLst/>
          <a:gdLst/>
          <a:ahLst/>
          <a:cxnLst/>
          <a:rect l="0" t="0" r="0" b="0"/>
          <a:pathLst>
            <a:path>
              <a:moveTo>
                <a:pt x="0" y="9942"/>
              </a:moveTo>
              <a:lnTo>
                <a:pt x="682195"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7465907" y="4112294"/>
        <a:ext cx="34109" cy="34109"/>
      </dsp:txXfrm>
    </dsp:sp>
    <dsp:sp modelId="{19FB76AF-BDA2-472C-9CC5-1018D84645AC}">
      <dsp:nvSpPr>
        <dsp:cNvPr id="0" name=""/>
        <dsp:cNvSpPr/>
      </dsp:nvSpPr>
      <dsp:spPr>
        <a:xfrm>
          <a:off x="7759938" y="3584052"/>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Difficulty in finding the right BSS</a:t>
          </a:r>
        </a:p>
      </dsp:txBody>
      <dsp:txXfrm>
        <a:off x="7780219" y="3604333"/>
        <a:ext cx="1344320" cy="651879"/>
      </dsp:txXfrm>
    </dsp:sp>
    <dsp:sp modelId="{D30305C7-069A-43CB-BF01-31D42046B870}">
      <dsp:nvSpPr>
        <dsp:cNvPr id="0" name=""/>
        <dsp:cNvSpPr/>
      </dsp:nvSpPr>
      <dsp:spPr>
        <a:xfrm>
          <a:off x="9144820" y="3920330"/>
          <a:ext cx="553952" cy="19885"/>
        </a:xfrm>
        <a:custGeom>
          <a:avLst/>
          <a:gdLst/>
          <a:ahLst/>
          <a:cxnLst/>
          <a:rect l="0" t="0" r="0" b="0"/>
          <a:pathLst>
            <a:path>
              <a:moveTo>
                <a:pt x="0" y="9942"/>
              </a:moveTo>
              <a:lnTo>
                <a:pt x="55395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9407948" y="3916423"/>
        <a:ext cx="27697" cy="27697"/>
      </dsp:txXfrm>
    </dsp:sp>
    <dsp:sp modelId="{5AC799C7-339F-419F-B39A-01A92F838B1E}">
      <dsp:nvSpPr>
        <dsp:cNvPr id="0" name=""/>
        <dsp:cNvSpPr/>
      </dsp:nvSpPr>
      <dsp:spPr>
        <a:xfrm>
          <a:off x="9698773" y="3584052"/>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There is no proper allocation method</a:t>
          </a:r>
        </a:p>
      </dsp:txBody>
      <dsp:txXfrm>
        <a:off x="9719054" y="3604333"/>
        <a:ext cx="1344320" cy="651879"/>
      </dsp:txXfrm>
    </dsp:sp>
    <dsp:sp modelId="{E6029026-FB90-4193-82ED-552840956DF5}">
      <dsp:nvSpPr>
        <dsp:cNvPr id="0" name=""/>
        <dsp:cNvSpPr/>
      </dsp:nvSpPr>
      <dsp:spPr>
        <a:xfrm rot="2142401">
          <a:off x="7141864" y="4517560"/>
          <a:ext cx="682195" cy="19885"/>
        </a:xfrm>
        <a:custGeom>
          <a:avLst/>
          <a:gdLst/>
          <a:ahLst/>
          <a:cxnLst/>
          <a:rect l="0" t="0" r="0" b="0"/>
          <a:pathLst>
            <a:path>
              <a:moveTo>
                <a:pt x="0" y="9942"/>
              </a:moveTo>
              <a:lnTo>
                <a:pt x="682195"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7465907" y="4510448"/>
        <a:ext cx="34109" cy="34109"/>
      </dsp:txXfrm>
    </dsp:sp>
    <dsp:sp modelId="{2FE608AA-F76A-45F7-961B-4F13BF50827E}">
      <dsp:nvSpPr>
        <dsp:cNvPr id="0" name=""/>
        <dsp:cNvSpPr/>
      </dsp:nvSpPr>
      <dsp:spPr>
        <a:xfrm>
          <a:off x="7759938" y="4380359"/>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BSS Lacks domain knowledge / inexperienced</a:t>
          </a:r>
        </a:p>
      </dsp:txBody>
      <dsp:txXfrm>
        <a:off x="7780219" y="4400640"/>
        <a:ext cx="1344320" cy="651879"/>
      </dsp:txXfrm>
    </dsp:sp>
    <dsp:sp modelId="{3CC9B249-9056-48C1-841A-F7EED9D97ED5}">
      <dsp:nvSpPr>
        <dsp:cNvPr id="0" name=""/>
        <dsp:cNvSpPr/>
      </dsp:nvSpPr>
      <dsp:spPr>
        <a:xfrm>
          <a:off x="9144820" y="4716637"/>
          <a:ext cx="553952" cy="19885"/>
        </a:xfrm>
        <a:custGeom>
          <a:avLst/>
          <a:gdLst/>
          <a:ahLst/>
          <a:cxnLst/>
          <a:rect l="0" t="0" r="0" b="0"/>
          <a:pathLst>
            <a:path>
              <a:moveTo>
                <a:pt x="0" y="9942"/>
              </a:moveTo>
              <a:lnTo>
                <a:pt x="55395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lumMod val="50000"/>
                <a:lumOff val="50000"/>
              </a:schemeClr>
            </a:solidFill>
          </a:endParaRPr>
        </a:p>
      </dsp:txBody>
      <dsp:txXfrm>
        <a:off x="9407948" y="4712731"/>
        <a:ext cx="27697" cy="27697"/>
      </dsp:txXfrm>
    </dsp:sp>
    <dsp:sp modelId="{7DC51AA5-CD7D-4FAC-8D77-2E1262A612BA}">
      <dsp:nvSpPr>
        <dsp:cNvPr id="0" name=""/>
        <dsp:cNvSpPr/>
      </dsp:nvSpPr>
      <dsp:spPr>
        <a:xfrm>
          <a:off x="9698773" y="4380359"/>
          <a:ext cx="1384882" cy="6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Gaps in training and development programs</a:t>
          </a:r>
        </a:p>
      </dsp:txBody>
      <dsp:txXfrm>
        <a:off x="9719054" y="4400640"/>
        <a:ext cx="1344320" cy="6518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DE9A7-82E6-401D-B999-29BF1C534143}">
      <dsp:nvSpPr>
        <dsp:cNvPr id="0" name=""/>
        <dsp:cNvSpPr/>
      </dsp:nvSpPr>
      <dsp:spPr>
        <a:xfrm>
          <a:off x="5877671" y="1546493"/>
          <a:ext cx="4461651" cy="707780"/>
        </a:xfrm>
        <a:custGeom>
          <a:avLst/>
          <a:gdLst/>
          <a:ahLst/>
          <a:cxnLst/>
          <a:rect l="0" t="0" r="0" b="0"/>
          <a:pathLst>
            <a:path>
              <a:moveTo>
                <a:pt x="0" y="0"/>
              </a:moveTo>
              <a:lnTo>
                <a:pt x="0" y="482331"/>
              </a:lnTo>
              <a:lnTo>
                <a:pt x="4461651" y="482331"/>
              </a:lnTo>
              <a:lnTo>
                <a:pt x="4461651" y="70778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03F755-230B-4520-80C6-B05C232F1AF4}">
      <dsp:nvSpPr>
        <dsp:cNvPr id="0" name=""/>
        <dsp:cNvSpPr/>
      </dsp:nvSpPr>
      <dsp:spPr>
        <a:xfrm>
          <a:off x="5877671" y="1546493"/>
          <a:ext cx="1487217" cy="707780"/>
        </a:xfrm>
        <a:custGeom>
          <a:avLst/>
          <a:gdLst/>
          <a:ahLst/>
          <a:cxnLst/>
          <a:rect l="0" t="0" r="0" b="0"/>
          <a:pathLst>
            <a:path>
              <a:moveTo>
                <a:pt x="0" y="0"/>
              </a:moveTo>
              <a:lnTo>
                <a:pt x="0" y="482331"/>
              </a:lnTo>
              <a:lnTo>
                <a:pt x="1487217" y="482331"/>
              </a:lnTo>
              <a:lnTo>
                <a:pt x="1487217" y="70778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DBBE47-141A-47DE-A66C-7320526FD94A}">
      <dsp:nvSpPr>
        <dsp:cNvPr id="0" name=""/>
        <dsp:cNvSpPr/>
      </dsp:nvSpPr>
      <dsp:spPr>
        <a:xfrm>
          <a:off x="4374465" y="1546493"/>
          <a:ext cx="1503206" cy="708919"/>
        </a:xfrm>
        <a:custGeom>
          <a:avLst/>
          <a:gdLst/>
          <a:ahLst/>
          <a:cxnLst/>
          <a:rect l="0" t="0" r="0" b="0"/>
          <a:pathLst>
            <a:path>
              <a:moveTo>
                <a:pt x="1503206" y="0"/>
              </a:moveTo>
              <a:lnTo>
                <a:pt x="1503206" y="483471"/>
              </a:lnTo>
              <a:lnTo>
                <a:pt x="0" y="483471"/>
              </a:lnTo>
              <a:lnTo>
                <a:pt x="0" y="708919"/>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016ED01F-E4BB-4757-B6F3-E55B2E5CD287}">
      <dsp:nvSpPr>
        <dsp:cNvPr id="0" name=""/>
        <dsp:cNvSpPr/>
      </dsp:nvSpPr>
      <dsp:spPr>
        <a:xfrm>
          <a:off x="1416019" y="1546493"/>
          <a:ext cx="4461651" cy="707780"/>
        </a:xfrm>
        <a:custGeom>
          <a:avLst/>
          <a:gdLst/>
          <a:ahLst/>
          <a:cxnLst/>
          <a:rect l="0" t="0" r="0" b="0"/>
          <a:pathLst>
            <a:path>
              <a:moveTo>
                <a:pt x="4461651" y="0"/>
              </a:moveTo>
              <a:lnTo>
                <a:pt x="4461651" y="482331"/>
              </a:lnTo>
              <a:lnTo>
                <a:pt x="0" y="482331"/>
              </a:lnTo>
              <a:lnTo>
                <a:pt x="0" y="70778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DC7C0EFB-D335-4839-B11C-4C3D3586CC55}">
      <dsp:nvSpPr>
        <dsp:cNvPr id="0" name=""/>
        <dsp:cNvSpPr/>
      </dsp:nvSpPr>
      <dsp:spPr>
        <a:xfrm>
          <a:off x="4660857" y="1139"/>
          <a:ext cx="2433628" cy="15453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9999D1-D2AD-4910-8AD5-5B463D7659A7}">
      <dsp:nvSpPr>
        <dsp:cNvPr id="0" name=""/>
        <dsp:cNvSpPr/>
      </dsp:nvSpPr>
      <dsp:spPr>
        <a:xfrm>
          <a:off x="4931260" y="258022"/>
          <a:ext cx="2433628" cy="1545353"/>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6576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mj-lt"/>
            </a:rPr>
            <a:t>Jeff Hugh</a:t>
          </a:r>
        </a:p>
        <a:p>
          <a:pPr marL="0" lvl="0" indent="0" algn="ctr" defTabSz="800100">
            <a:lnSpc>
              <a:spcPct val="90000"/>
            </a:lnSpc>
            <a:spcBef>
              <a:spcPct val="0"/>
            </a:spcBef>
            <a:spcAft>
              <a:spcPct val="35000"/>
            </a:spcAft>
            <a:buNone/>
          </a:pPr>
          <a:r>
            <a:rPr lang="en-US" sz="1200" kern="1200" dirty="0">
              <a:solidFill>
                <a:schemeClr val="tx1"/>
              </a:solidFill>
              <a:latin typeface="+mn-lt"/>
            </a:rPr>
            <a:t>Project Manager</a:t>
          </a:r>
        </a:p>
        <a:p>
          <a:pPr marL="0" lvl="0" indent="0" algn="ctr" defTabSz="800100">
            <a:lnSpc>
              <a:spcPct val="90000"/>
            </a:lnSpc>
            <a:spcBef>
              <a:spcPct val="0"/>
            </a:spcBef>
            <a:spcAft>
              <a:spcPct val="35000"/>
            </a:spcAft>
            <a:buNone/>
          </a:pPr>
          <a:endParaRPr lang="en-US" sz="1800" kern="1200" dirty="0">
            <a:solidFill>
              <a:schemeClr val="tx1"/>
            </a:solidFill>
            <a:latin typeface="+mj-lt"/>
          </a:endParaRPr>
        </a:p>
      </dsp:txBody>
      <dsp:txXfrm>
        <a:off x="4976522" y="303284"/>
        <a:ext cx="2343104" cy="1454829"/>
      </dsp:txXfrm>
    </dsp:sp>
    <dsp:sp modelId="{84B6CE7A-1508-4E58-AC28-7092925FA9EC}">
      <dsp:nvSpPr>
        <dsp:cNvPr id="0" name=""/>
        <dsp:cNvSpPr/>
      </dsp:nvSpPr>
      <dsp:spPr>
        <a:xfrm>
          <a:off x="199205" y="2254273"/>
          <a:ext cx="2433628" cy="15453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5796FA-D16E-4DBA-9670-7F0B0F1C5BA7}">
      <dsp:nvSpPr>
        <dsp:cNvPr id="0" name=""/>
        <dsp:cNvSpPr/>
      </dsp:nvSpPr>
      <dsp:spPr>
        <a:xfrm>
          <a:off x="469608" y="2511156"/>
          <a:ext cx="2433628" cy="1545353"/>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black"/>
              </a:solidFill>
              <a:latin typeface="Tisa Offc Serif Pro"/>
              <a:ea typeface="+mn-ea"/>
              <a:cs typeface="+mn-cs"/>
            </a:rPr>
            <a:t>Ben Jose</a:t>
          </a:r>
        </a:p>
        <a:p>
          <a:pPr marL="0" lvl="0" indent="0" algn="ctr" defTabSz="800100">
            <a:lnSpc>
              <a:spcPct val="90000"/>
            </a:lnSpc>
            <a:spcBef>
              <a:spcPct val="0"/>
            </a:spcBef>
            <a:spcAft>
              <a:spcPct val="35000"/>
            </a:spcAft>
            <a:buNone/>
          </a:pPr>
          <a:r>
            <a:rPr lang="en-US" sz="1200" kern="1200" dirty="0">
              <a:solidFill>
                <a:prstClr val="black"/>
              </a:solidFill>
              <a:latin typeface="Quire Sans Pro Light"/>
              <a:ea typeface="+mn-ea"/>
              <a:cs typeface="+mn-cs"/>
            </a:rPr>
            <a:t>Project Member</a:t>
          </a:r>
        </a:p>
      </dsp:txBody>
      <dsp:txXfrm>
        <a:off x="514870" y="2556418"/>
        <a:ext cx="2343104" cy="1454829"/>
      </dsp:txXfrm>
    </dsp:sp>
    <dsp:sp modelId="{60F0B7F7-1E68-4B99-BE2C-29F3D0DE3CC4}">
      <dsp:nvSpPr>
        <dsp:cNvPr id="0" name=""/>
        <dsp:cNvSpPr/>
      </dsp:nvSpPr>
      <dsp:spPr>
        <a:xfrm>
          <a:off x="3157651" y="2255413"/>
          <a:ext cx="2433628" cy="15453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58A29-DB56-4655-868D-C20C349D70E0}">
      <dsp:nvSpPr>
        <dsp:cNvPr id="0" name=""/>
        <dsp:cNvSpPr/>
      </dsp:nvSpPr>
      <dsp:spPr>
        <a:xfrm>
          <a:off x="3428054" y="2512296"/>
          <a:ext cx="2433628" cy="1545353"/>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mj-lt"/>
            </a:rPr>
            <a:t>Balaji Raj Veluchamy</a:t>
          </a:r>
        </a:p>
        <a:p>
          <a:pPr marL="0" lvl="0" indent="0" algn="ctr" defTabSz="800100">
            <a:lnSpc>
              <a:spcPct val="90000"/>
            </a:lnSpc>
            <a:spcBef>
              <a:spcPct val="0"/>
            </a:spcBef>
            <a:spcAft>
              <a:spcPct val="35000"/>
            </a:spcAft>
            <a:buNone/>
          </a:pPr>
          <a:r>
            <a:rPr lang="en-US" sz="1200" kern="1200" dirty="0">
              <a:solidFill>
                <a:schemeClr val="tx1"/>
              </a:solidFill>
              <a:latin typeface="+mn-lt"/>
            </a:rPr>
            <a:t>Project Member</a:t>
          </a:r>
        </a:p>
      </dsp:txBody>
      <dsp:txXfrm>
        <a:off x="3473316" y="2557558"/>
        <a:ext cx="2343104" cy="1454829"/>
      </dsp:txXfrm>
    </dsp:sp>
    <dsp:sp modelId="{3C7D32AD-8EF7-4E73-92CC-96A8DC7F39FD}">
      <dsp:nvSpPr>
        <dsp:cNvPr id="0" name=""/>
        <dsp:cNvSpPr/>
      </dsp:nvSpPr>
      <dsp:spPr>
        <a:xfrm>
          <a:off x="6148074" y="2254273"/>
          <a:ext cx="2433628" cy="15453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B22972-5D7C-4453-8B51-852C27211BF4}">
      <dsp:nvSpPr>
        <dsp:cNvPr id="0" name=""/>
        <dsp:cNvSpPr/>
      </dsp:nvSpPr>
      <dsp:spPr>
        <a:xfrm>
          <a:off x="6418477" y="2511156"/>
          <a:ext cx="2433628" cy="1545353"/>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effectLst/>
              <a:latin typeface="Calibri" panose="020F0502020204030204" pitchFamily="34" charset="0"/>
              <a:ea typeface="Calibri" panose="020F0502020204030204" pitchFamily="34" charset="0"/>
              <a:cs typeface="Times New Roman" panose="02020603050405020304" pitchFamily="18" charset="0"/>
            </a:rPr>
            <a:t>Omkarini Tirumalaraju</a:t>
          </a:r>
        </a:p>
        <a:p>
          <a:pPr marL="0" lvl="0" indent="0" algn="ctr" defTabSz="800100">
            <a:lnSpc>
              <a:spcPct val="90000"/>
            </a:lnSpc>
            <a:spcBef>
              <a:spcPct val="0"/>
            </a:spcBef>
            <a:spcAft>
              <a:spcPct val="35000"/>
            </a:spcAft>
            <a:buNone/>
          </a:pPr>
          <a:r>
            <a:rPr lang="en-US" sz="1200" kern="1200" dirty="0">
              <a:solidFill>
                <a:prstClr val="black"/>
              </a:solidFill>
              <a:latin typeface="Quire Sans Pro Light"/>
              <a:ea typeface="+mn-ea"/>
              <a:cs typeface="+mn-cs"/>
            </a:rPr>
            <a:t>Project Member</a:t>
          </a:r>
        </a:p>
      </dsp:txBody>
      <dsp:txXfrm>
        <a:off x="6463739" y="2556418"/>
        <a:ext cx="2343104" cy="1454829"/>
      </dsp:txXfrm>
    </dsp:sp>
    <dsp:sp modelId="{53FB19F3-0607-4C30-A43A-73F424EB4825}">
      <dsp:nvSpPr>
        <dsp:cNvPr id="0" name=""/>
        <dsp:cNvSpPr/>
      </dsp:nvSpPr>
      <dsp:spPr>
        <a:xfrm>
          <a:off x="9122508" y="2254273"/>
          <a:ext cx="2433628" cy="15453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84F7D-29CC-471C-A7E1-D6ABC96255F4}">
      <dsp:nvSpPr>
        <dsp:cNvPr id="0" name=""/>
        <dsp:cNvSpPr/>
      </dsp:nvSpPr>
      <dsp:spPr>
        <a:xfrm>
          <a:off x="9392912" y="2511156"/>
          <a:ext cx="2433628" cy="1545353"/>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effectLst/>
              <a:latin typeface="Calibri" panose="020F0502020204030204" pitchFamily="34" charset="0"/>
              <a:ea typeface="Calibri" panose="020F0502020204030204" pitchFamily="34" charset="0"/>
              <a:cs typeface="Times New Roman" panose="02020603050405020304" pitchFamily="18" charset="0"/>
            </a:rPr>
            <a:t>Shruthi Reddy Kolan</a:t>
          </a:r>
        </a:p>
        <a:p>
          <a:pPr marL="0" lvl="0" indent="0" algn="ctr" defTabSz="800100">
            <a:lnSpc>
              <a:spcPct val="90000"/>
            </a:lnSpc>
            <a:spcBef>
              <a:spcPct val="0"/>
            </a:spcBef>
            <a:spcAft>
              <a:spcPct val="35000"/>
            </a:spcAft>
            <a:buNone/>
          </a:pPr>
          <a:r>
            <a:rPr lang="en-US" sz="1200" kern="1200" dirty="0">
              <a:solidFill>
                <a:prstClr val="black"/>
              </a:solidFill>
              <a:latin typeface="Quire Sans Pro Light"/>
              <a:ea typeface="+mn-ea"/>
              <a:cs typeface="+mn-cs"/>
            </a:rPr>
            <a:t>Project Member</a:t>
          </a:r>
        </a:p>
      </dsp:txBody>
      <dsp:txXfrm>
        <a:off x="9438174" y="2556418"/>
        <a:ext cx="2343104" cy="145482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11/8/2023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4</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4" descr="Abstract technology particle gray background 694632 Vector Art at Vecteezy">
            <a:extLst>
              <a:ext uri="{FF2B5EF4-FFF2-40B4-BE49-F238E27FC236}">
                <a16:creationId xmlns:a16="http://schemas.microsoft.com/office/drawing/2014/main" id="{0090DF87-50D7-E8F0-5479-0C4820E4F05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454" b="388"/>
          <a:stretch/>
        </p:blipFill>
        <p:spPr bwMode="auto">
          <a:xfrm>
            <a:off x="-51956" y="-11499"/>
            <a:ext cx="12243955" cy="68695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2" name="Picture 4" descr="Abstract technology particle gray background 694632 Vector Art at Vecteezy">
            <a:extLst>
              <a:ext uri="{FF2B5EF4-FFF2-40B4-BE49-F238E27FC236}">
                <a16:creationId xmlns:a16="http://schemas.microsoft.com/office/drawing/2014/main" id="{B40D8552-D1FF-9D41-82A2-6868960CE777}"/>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454" b="388"/>
          <a:stretch/>
        </p:blipFill>
        <p:spPr bwMode="auto">
          <a:xfrm>
            <a:off x="-51956" y="-11499"/>
            <a:ext cx="12243955" cy="68695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SCM517_CaseStudy_2023</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2" name="Picture 4" descr="Abstract technology particle gray background 694632 Vector Art at Vecteezy">
            <a:extLst>
              <a:ext uri="{FF2B5EF4-FFF2-40B4-BE49-F238E27FC236}">
                <a16:creationId xmlns:a16="http://schemas.microsoft.com/office/drawing/2014/main" id="{4180EFBD-063D-EDD4-BAD6-39B60042B3F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454" b="388"/>
          <a:stretch/>
        </p:blipFill>
        <p:spPr bwMode="auto">
          <a:xfrm>
            <a:off x="-51956" y="-11499"/>
            <a:ext cx="12243955" cy="68695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SCM517_CaseStudy_2023</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SCM517_CaseStudy_2023</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SCM517_CaseStudy_2023</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SCM517_CaseStudy_2023</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7" name="Picture 4" descr="Abstract technology particle gray background 694632 Vector Art at Vecteezy">
            <a:extLst>
              <a:ext uri="{FF2B5EF4-FFF2-40B4-BE49-F238E27FC236}">
                <a16:creationId xmlns:a16="http://schemas.microsoft.com/office/drawing/2014/main" id="{15549268-54FF-D777-A2BB-D3C249DF772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454" b="388"/>
          <a:stretch/>
        </p:blipFill>
        <p:spPr bwMode="auto">
          <a:xfrm>
            <a:off x="-51956" y="-11499"/>
            <a:ext cx="12243955" cy="6869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SCM517_CaseStudy_2023</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7" name="Picture 4" descr="Abstract technology particle gray background 694632 Vector Art at Vecteezy">
            <a:extLst>
              <a:ext uri="{FF2B5EF4-FFF2-40B4-BE49-F238E27FC236}">
                <a16:creationId xmlns:a16="http://schemas.microsoft.com/office/drawing/2014/main" id="{453E12E3-2F3E-3383-7EC9-A5F5387DE307}"/>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454" b="388"/>
          <a:stretch/>
        </p:blipFill>
        <p:spPr bwMode="auto">
          <a:xfrm>
            <a:off x="-51956" y="-11499"/>
            <a:ext cx="12243955" cy="6869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SCM517_CaseStudy_2023</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SCM517_CaseStudy_2023</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SCM517_CaseStudy_2023</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SCM517_CaseStudy_2023</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7" name="Picture 4" descr="Abstract technology particle gray background 694632 Vector Art at Vecteezy">
            <a:extLst>
              <a:ext uri="{FF2B5EF4-FFF2-40B4-BE49-F238E27FC236}">
                <a16:creationId xmlns:a16="http://schemas.microsoft.com/office/drawing/2014/main" id="{EB3EAC96-9042-D771-C6B1-044745AAFB2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454" b="388"/>
          <a:stretch/>
        </p:blipFill>
        <p:spPr bwMode="auto">
          <a:xfrm>
            <a:off x="-51956" y="-11499"/>
            <a:ext cx="12243955" cy="6869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SCM517_CaseStudy_2023</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SCM517_CaseStudy_2023</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SCM517_CaseStudy_2023</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SCM517_CaseStudy_2023</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SCM517_CaseStudy_2023</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50.png"/><Relationship Id="rId2" Type="http://schemas.microsoft.com/office/2014/relationships/chartEx" Target="../charts/chartEx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4/relationships/chartEx" Target="../charts/chartEx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diagramLayout" Target="../diagrams/layout2.xml"/><Relationship Id="rId7" Type="http://schemas.openxmlformats.org/officeDocument/2006/relationships/image" Target="../media/image60.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9" Type="http://schemas.openxmlformats.org/officeDocument/2006/relationships/image" Target="../media/image88.sv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sosceles Triangle 4">
            <a:extLst>
              <a:ext uri="{FF2B5EF4-FFF2-40B4-BE49-F238E27FC236}">
                <a16:creationId xmlns:a16="http://schemas.microsoft.com/office/drawing/2014/main" id="{CC4F702D-700B-07CE-56A0-0EB15E5DF8F4}"/>
              </a:ext>
            </a:extLst>
          </p:cNvPr>
          <p:cNvSpPr/>
          <p:nvPr/>
        </p:nvSpPr>
        <p:spPr>
          <a:xfrm flipV="1">
            <a:off x="-22562" y="-1"/>
            <a:ext cx="5612871" cy="2789741"/>
          </a:xfrm>
          <a:prstGeom prst="triangle">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11635" y="864653"/>
            <a:ext cx="4578927" cy="1198059"/>
          </a:xfrm>
        </p:spPr>
        <p:txBody>
          <a:bodyPr anchor="ctr">
            <a:normAutofit/>
          </a:bodyPr>
          <a:lstStyle/>
          <a:p>
            <a:r>
              <a:rPr lang="en-US" sz="4400" b="1" dirty="0"/>
              <a:t>GENTECH</a:t>
            </a:r>
            <a:br>
              <a:rPr lang="en-US" sz="2800" b="1" dirty="0"/>
            </a:br>
            <a:r>
              <a:rPr lang="en-US" sz="2800" b="1" dirty="0"/>
              <a:t>BUSINESS SOLUTIONS</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511634" y="4448392"/>
            <a:ext cx="4031673" cy="1544956"/>
          </a:xfrm>
        </p:spPr>
        <p:txBody>
          <a:bodyPr>
            <a:normAutofit/>
          </a:bodyPr>
          <a:lstStyle/>
          <a:p>
            <a:r>
              <a:rPr lang="en-US" b="1" dirty="0">
                <a:latin typeface="Aharoni" panose="02010803020104030203" pitchFamily="2" charset="-79"/>
                <a:cs typeface="Aharoni" panose="02010803020104030203" pitchFamily="2" charset="-79"/>
              </a:rPr>
              <a:t>Team 361 - DATA DYNAMO</a:t>
            </a:r>
            <a:endParaRPr lang="en-US" sz="1600" b="1" dirty="0"/>
          </a:p>
          <a:p>
            <a:pPr defTabSz="800100">
              <a:spcBef>
                <a:spcPct val="0"/>
              </a:spcBef>
              <a:spcAft>
                <a:spcPct val="35000"/>
              </a:spcAft>
            </a:pPr>
            <a:r>
              <a:rPr lang="en-US" sz="1600" dirty="0"/>
              <a:t>Ben Jose</a:t>
            </a:r>
          </a:p>
          <a:p>
            <a:pPr lvl="0" defTabSz="800100">
              <a:spcBef>
                <a:spcPct val="0"/>
              </a:spcBef>
              <a:spcAft>
                <a:spcPct val="35000"/>
              </a:spcAft>
            </a:pPr>
            <a:r>
              <a:rPr lang="en-IN" sz="1600" dirty="0"/>
              <a:t>Omkarini Tirumalaraju</a:t>
            </a:r>
          </a:p>
          <a:p>
            <a:pPr defTabSz="800100">
              <a:spcBef>
                <a:spcPct val="0"/>
              </a:spcBef>
              <a:spcAft>
                <a:spcPct val="35000"/>
              </a:spcAft>
            </a:pPr>
            <a:r>
              <a:rPr lang="en-IN" sz="1600" dirty="0"/>
              <a:t>Shruthi Reddy Kolan</a:t>
            </a:r>
          </a:p>
          <a:p>
            <a:pPr lvl="0" defTabSz="800100">
              <a:spcBef>
                <a:spcPct val="0"/>
              </a:spcBef>
              <a:spcAft>
                <a:spcPct val="35000"/>
              </a:spcAft>
            </a:pPr>
            <a:r>
              <a:rPr lang="en-IN" sz="1600" dirty="0"/>
              <a:t>Balaji Raj Veluchamy</a:t>
            </a: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t="4" b="4"/>
          <a:stretch/>
        </p:blipFill>
        <p:spPr>
          <a:noFill/>
        </p:spPr>
      </p:pic>
      <p:pic>
        <p:nvPicPr>
          <p:cNvPr id="1028" name="Picture 4" descr="Meridian Healthcare Partners - Lean Six Sigma">
            <a:extLst>
              <a:ext uri="{FF2B5EF4-FFF2-40B4-BE49-F238E27FC236}">
                <a16:creationId xmlns:a16="http://schemas.microsoft.com/office/drawing/2014/main" id="{B0B11AFD-83A9-46D0-FE23-80623FB29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320" y="2385372"/>
            <a:ext cx="1440565" cy="145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artoon of a machine and a machine&#10;&#10;Description automatically generated with medium confidence">
            <a:extLst>
              <a:ext uri="{FF2B5EF4-FFF2-40B4-BE49-F238E27FC236}">
                <a16:creationId xmlns:a16="http://schemas.microsoft.com/office/drawing/2014/main" id="{695F4DCE-82A7-19A3-118E-3207185BC2E2}"/>
              </a:ext>
            </a:extLst>
          </p:cNvPr>
          <p:cNvPicPr>
            <a:picLocks noChangeAspect="1"/>
          </p:cNvPicPr>
          <p:nvPr/>
        </p:nvPicPr>
        <p:blipFill>
          <a:blip r:embed="rId4"/>
          <a:stretch>
            <a:fillRect/>
          </a:stretch>
        </p:blipFill>
        <p:spPr>
          <a:xfrm>
            <a:off x="9535662" y="4933833"/>
            <a:ext cx="1612611" cy="967567"/>
          </a:xfrm>
          <a:prstGeom prst="rect">
            <a:avLst/>
          </a:prstGeom>
        </p:spPr>
      </p:pic>
      <p:pic>
        <p:nvPicPr>
          <p:cNvPr id="1026" name="Picture 2">
            <a:extLst>
              <a:ext uri="{FF2B5EF4-FFF2-40B4-BE49-F238E27FC236}">
                <a16:creationId xmlns:a16="http://schemas.microsoft.com/office/drawing/2014/main" id="{07D5145E-57DC-FCA9-8F33-331D68EF79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2" y="103910"/>
            <a:ext cx="2862744" cy="78406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10EC6DF-76BD-4F02-C8D1-89835FE59625}"/>
              </a:ext>
            </a:extLst>
          </p:cNvPr>
          <p:cNvSpPr txBox="1">
            <a:spLocks/>
          </p:cNvSpPr>
          <p:nvPr/>
        </p:nvSpPr>
        <p:spPr>
          <a:xfrm>
            <a:off x="6569346" y="2262630"/>
            <a:ext cx="4578927" cy="186310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4400" b="1" dirty="0"/>
              <a:t>Lean</a:t>
            </a:r>
          </a:p>
          <a:p>
            <a:r>
              <a:rPr lang="en-US" sz="6500" b="1" dirty="0"/>
              <a:t>S</a:t>
            </a:r>
          </a:p>
          <a:p>
            <a:r>
              <a:rPr lang="en-US" sz="2600" b="1" dirty="0"/>
              <a:t>Case study</a:t>
            </a:r>
            <a:endParaRPr lang="en-US" sz="1000" b="1" dirty="0"/>
          </a:p>
        </p:txBody>
      </p:sp>
      <p:sp>
        <p:nvSpPr>
          <p:cNvPr id="12" name="TextBox 11">
            <a:extLst>
              <a:ext uri="{FF2B5EF4-FFF2-40B4-BE49-F238E27FC236}">
                <a16:creationId xmlns:a16="http://schemas.microsoft.com/office/drawing/2014/main" id="{8063C1BA-24DA-1583-C652-1A04FC497E7F}"/>
              </a:ext>
            </a:extLst>
          </p:cNvPr>
          <p:cNvSpPr txBox="1"/>
          <p:nvPr/>
        </p:nvSpPr>
        <p:spPr>
          <a:xfrm>
            <a:off x="7096269" y="2852946"/>
            <a:ext cx="1230312" cy="765594"/>
          </a:xfrm>
          <a:prstGeom prst="rect">
            <a:avLst/>
          </a:prstGeom>
          <a:noFill/>
        </p:spPr>
        <p:txBody>
          <a:bodyPr wrap="square">
            <a:spAutoFit/>
          </a:bodyPr>
          <a:lstStyle/>
          <a:p>
            <a:pPr>
              <a:lnSpc>
                <a:spcPct val="75000"/>
              </a:lnSpc>
            </a:pPr>
            <a:r>
              <a:rPr lang="en-US" sz="2800" b="1" dirty="0">
                <a:latin typeface="+mj-lt"/>
                <a:ea typeface="+mj-ea"/>
                <a:cs typeface="+mj-cs"/>
              </a:rPr>
              <a:t>ix</a:t>
            </a:r>
          </a:p>
          <a:p>
            <a:pPr>
              <a:lnSpc>
                <a:spcPct val="75000"/>
              </a:lnSpc>
            </a:pPr>
            <a:r>
              <a:rPr lang="en-US" sz="2800" b="1" dirty="0" err="1">
                <a:latin typeface="+mj-lt"/>
                <a:ea typeface="+mj-ea"/>
                <a:cs typeface="+mj-cs"/>
              </a:rPr>
              <a:t>igma</a:t>
            </a:r>
            <a:endParaRPr lang="en-US" sz="2800" b="1" dirty="0">
              <a:latin typeface="+mj-lt"/>
              <a:ea typeface="+mj-ea"/>
              <a:cs typeface="+mj-cs"/>
            </a:endParaRPr>
          </a:p>
        </p:txBody>
      </p:sp>
    </p:spTree>
    <p:extLst>
      <p:ext uri="{BB962C8B-B14F-4D97-AF65-F5344CB8AC3E}">
        <p14:creationId xmlns:p14="http://schemas.microsoft.com/office/powerpoint/2010/main" val="394618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heel(1)">
                                      <p:cBhvr>
                                        <p:cTn id="7" dur="2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05247"/>
            <a:ext cx="10515600" cy="640080"/>
          </a:xfrm>
        </p:spPr>
        <p:txBody>
          <a:bodyPr>
            <a:normAutofit/>
          </a:bodyPr>
          <a:lstStyle/>
          <a:p>
            <a:r>
              <a:rPr lang="en-ZA" dirty="0"/>
              <a:t>PROJECT GANTT CHART</a:t>
            </a:r>
            <a:endParaRPr lang="en-US" dirty="0"/>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3133439" y="1246910"/>
            <a:ext cx="2772119" cy="1457584"/>
          </a:xfrm>
        </p:spPr>
        <p:txBody>
          <a:bodyPr tIns="164592" anchor="t" anchorCtr="0">
            <a:normAutofit fontScale="25000" lnSpcReduction="20000"/>
          </a:bodyPr>
          <a:lstStyle/>
          <a:p>
            <a:r>
              <a:rPr lang="en-ZA" sz="4800" dirty="0">
                <a:cs typeface="Calibri Light"/>
              </a:rPr>
              <a:t>MEASURE</a:t>
            </a:r>
          </a:p>
          <a:p>
            <a:pPr marL="171450" indent="-171450" algn="l">
              <a:lnSpc>
                <a:spcPct val="110000"/>
              </a:lnSpc>
              <a:buClr>
                <a:schemeClr val="accent1"/>
              </a:buClr>
              <a:buFont typeface="Arial" panose="020B0604020202020204" pitchFamily="34" charset="0"/>
              <a:buChar char="•"/>
            </a:pPr>
            <a:r>
              <a:rPr lang="en-ZA" sz="3600" dirty="0">
                <a:cs typeface="Calibri Light"/>
              </a:rPr>
              <a:t>Collect Data from Sales Transaction Dataset</a:t>
            </a:r>
          </a:p>
          <a:p>
            <a:pPr marL="171450" indent="-171450" algn="l">
              <a:lnSpc>
                <a:spcPct val="110000"/>
              </a:lnSpc>
              <a:buClr>
                <a:schemeClr val="accent1"/>
              </a:buClr>
              <a:buFont typeface="Arial" panose="020B0604020202020204" pitchFamily="34" charset="0"/>
              <a:buChar char="•"/>
            </a:pPr>
            <a:r>
              <a:rPr lang="en-ZA" sz="3600" dirty="0">
                <a:cs typeface="Calibri Light"/>
              </a:rPr>
              <a:t>Calculate Baseline Cycle Times</a:t>
            </a:r>
          </a:p>
          <a:p>
            <a:pPr marL="171450" indent="-171450" algn="l">
              <a:lnSpc>
                <a:spcPct val="110000"/>
              </a:lnSpc>
              <a:buClr>
                <a:schemeClr val="accent1"/>
              </a:buClr>
              <a:buFont typeface="Arial" panose="020B0604020202020204" pitchFamily="34" charset="0"/>
              <a:buChar char="•"/>
            </a:pPr>
            <a:r>
              <a:rPr lang="en-ZA" sz="3600" dirty="0">
                <a:cs typeface="Calibri Light"/>
              </a:rPr>
              <a:t>Determine DPMO and Sigma Level</a:t>
            </a:r>
          </a:p>
          <a:p>
            <a:pPr marL="171450" indent="-171450" algn="l">
              <a:lnSpc>
                <a:spcPct val="110000"/>
              </a:lnSpc>
              <a:buClr>
                <a:schemeClr val="accent1"/>
              </a:buClr>
              <a:buFont typeface="Arial" panose="020B0604020202020204" pitchFamily="34" charset="0"/>
              <a:buChar char="•"/>
            </a:pPr>
            <a:r>
              <a:rPr lang="en-ZA" sz="3600" dirty="0">
                <a:cs typeface="Calibri Light"/>
              </a:rPr>
              <a:t>Analyse Variations in Cycle Times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255264"/>
            <a:ext cx="731520" cy="457200"/>
          </a:xfrm>
        </p:spPr>
        <p:txBody>
          <a:bodyPr>
            <a:normAutofit/>
          </a:bodyPr>
          <a:lstStyle/>
          <a:p>
            <a:r>
              <a:rPr lang="en-ZA" dirty="0"/>
              <a:t>2023</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364992"/>
            <a:ext cx="640080" cy="201776"/>
          </a:xfrm>
        </p:spPr>
        <p:txBody>
          <a:bodyPr>
            <a:noAutofit/>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2344" y="3364992"/>
            <a:ext cx="640080" cy="201776"/>
          </a:xfrm>
        </p:spPr>
        <p:txBody>
          <a:bodyPr>
            <a:no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364992"/>
            <a:ext cx="640080" cy="201776"/>
          </a:xfrm>
        </p:spPr>
        <p:txBody>
          <a:bodyPr>
            <a:no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364992"/>
            <a:ext cx="640080" cy="201776"/>
          </a:xfrm>
        </p:spPr>
        <p:txBody>
          <a:bodyPr>
            <a:no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364992"/>
            <a:ext cx="640080" cy="201776"/>
          </a:xfrm>
        </p:spPr>
        <p:txBody>
          <a:bodyPr>
            <a:no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364992"/>
            <a:ext cx="640080" cy="201776"/>
          </a:xfrm>
        </p:spPr>
        <p:txBody>
          <a:bodyPr>
            <a:no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364992"/>
            <a:ext cx="640080" cy="201776"/>
          </a:xfrm>
        </p:spPr>
        <p:txBody>
          <a:bodyPr>
            <a:no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364992"/>
            <a:ext cx="640080" cy="201776"/>
          </a:xfrm>
        </p:spPr>
        <p:txBody>
          <a:bodyPr>
            <a:no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364992"/>
            <a:ext cx="640080" cy="201776"/>
          </a:xfrm>
        </p:spPr>
        <p:txBody>
          <a:bodyPr>
            <a:no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364992"/>
            <a:ext cx="640080" cy="201776"/>
          </a:xfrm>
        </p:spPr>
        <p:txBody>
          <a:bodyPr>
            <a:no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364992"/>
            <a:ext cx="640080" cy="201776"/>
          </a:xfrm>
        </p:spPr>
        <p:txBody>
          <a:bodyPr>
            <a:no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364992"/>
            <a:ext cx="640080" cy="201776"/>
          </a:xfrm>
        </p:spPr>
        <p:txBody>
          <a:bodyPr>
            <a:noAutofit/>
          </a:bodyPr>
          <a:lstStyle/>
          <a:p>
            <a:r>
              <a:rPr lang="en-ZA" dirty="0"/>
              <a:t>DEC</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1914358" y="4825123"/>
            <a:ext cx="1964916" cy="1243168"/>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DEFINE </a:t>
            </a:r>
          </a:p>
          <a:p>
            <a:pPr marL="274320" indent="-171450" algn="l">
              <a:buFont typeface="Arial" panose="020B0604020202020204" pitchFamily="34" charset="0"/>
              <a:buChar char="•"/>
            </a:pPr>
            <a:r>
              <a:rPr lang="en-US" sz="900" dirty="0">
                <a:cs typeface="Calibri Light"/>
              </a:rPr>
              <a:t>Establish Project Charter</a:t>
            </a:r>
          </a:p>
          <a:p>
            <a:pPr marL="274320" indent="-171450" algn="l">
              <a:buFont typeface="Arial" panose="020B0604020202020204" pitchFamily="34" charset="0"/>
              <a:buChar char="•"/>
            </a:pPr>
            <a:r>
              <a:rPr lang="en-US" sz="900" dirty="0">
                <a:cs typeface="Calibri Light"/>
              </a:rPr>
              <a:t>Develop Process Map</a:t>
            </a:r>
          </a:p>
          <a:p>
            <a:pPr marL="274320" indent="-171450" algn="l">
              <a:buFont typeface="Arial" panose="020B0604020202020204" pitchFamily="34" charset="0"/>
              <a:buChar char="•"/>
            </a:pPr>
            <a:r>
              <a:rPr lang="en-US" sz="900" dirty="0">
                <a:cs typeface="Calibri Light"/>
              </a:rPr>
              <a:t>Determine Metrics and Targets</a:t>
            </a:r>
            <a:endParaRPr lang="en-ZA" sz="900" dirty="0">
              <a:cs typeface="Calibri Light"/>
            </a:endParaRP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4537368" y="4825122"/>
            <a:ext cx="3031079" cy="1531227"/>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ANALYZE</a:t>
            </a:r>
          </a:p>
          <a:p>
            <a:pPr marL="274320" indent="-171450" algn="l">
              <a:buFont typeface="Arial" panose="020B0604020202020204" pitchFamily="34" charset="0"/>
              <a:buChar char="•"/>
            </a:pPr>
            <a:r>
              <a:rPr lang="en-US" sz="900" dirty="0">
                <a:cs typeface="Calibri Light"/>
              </a:rPr>
              <a:t>Identify Root Causes (5 Whys Analysis)</a:t>
            </a:r>
          </a:p>
          <a:p>
            <a:pPr marL="274320" indent="-171450" algn="l">
              <a:buFont typeface="Arial" panose="020B0604020202020204" pitchFamily="34" charset="0"/>
              <a:buChar char="•"/>
            </a:pPr>
            <a:r>
              <a:rPr lang="en-US" sz="900" dirty="0">
                <a:cs typeface="Calibri Light"/>
              </a:rPr>
              <a:t>Analyze Brand and Geography Performance</a:t>
            </a:r>
          </a:p>
          <a:p>
            <a:pPr marL="274320" indent="-171450" algn="l">
              <a:buFont typeface="Arial" panose="020B0604020202020204" pitchFamily="34" charset="0"/>
              <a:buChar char="•"/>
            </a:pPr>
            <a:r>
              <a:rPr lang="en-US" sz="900" dirty="0">
                <a:cs typeface="Calibri Light"/>
              </a:rPr>
              <a:t>Examine Bid Complexity vs. Cycle Time</a:t>
            </a:r>
          </a:p>
          <a:p>
            <a:pPr marL="274320" indent="-171450" algn="l">
              <a:buFont typeface="Arial" panose="020B0604020202020204" pitchFamily="34" charset="0"/>
              <a:buChar char="•"/>
            </a:pPr>
            <a:r>
              <a:rPr lang="en-US" sz="900" dirty="0">
                <a:cs typeface="Calibri Light"/>
              </a:rPr>
              <a:t>Investigate Seller and Bid Support Staff Performance</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a:xfrm>
            <a:off x="4038600" y="6356350"/>
            <a:ext cx="4114800" cy="365125"/>
          </a:xfrm>
        </p:spPr>
        <p:txBody>
          <a:bodyPr/>
          <a:lstStyle/>
          <a:p>
            <a:r>
              <a:rPr lang="en-ZA"/>
              <a:t>SCM517_CaseStudy_2023</a:t>
            </a:r>
            <a:endParaRPr lang="en-ZA" dirty="0"/>
          </a:p>
        </p:txBody>
      </p:sp>
      <p:sp>
        <p:nvSpPr>
          <p:cNvPr id="5" name="Slide Number Placeholder 4">
            <a:extLst>
              <a:ext uri="{FF2B5EF4-FFF2-40B4-BE49-F238E27FC236}">
                <a16:creationId xmlns:a16="http://schemas.microsoft.com/office/drawing/2014/main" id="{BF42ED3C-933E-47AF-91C3-B41B4DA1D1E2}"/>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10</a:t>
            </a:fld>
            <a:endParaRPr lang="en-ZA" dirty="0"/>
          </a:p>
        </p:txBody>
      </p: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3107112" y="4230764"/>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C7718B4-BDDD-4E7F-8025-DA78439436B2}"/>
              </a:ext>
              <a:ext uri="{C183D7F6-B498-43B3-948B-1728B52AA6E4}">
                <adec:decorative xmlns:adec="http://schemas.microsoft.com/office/drawing/2017/decorative" val="1"/>
              </a:ext>
            </a:extLst>
          </p:cNvPr>
          <p:cNvSpPr/>
          <p:nvPr/>
        </p:nvSpPr>
        <p:spPr>
          <a:xfrm>
            <a:off x="9333214" y="38311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92DA2A55-B0D6-4B1D-A93C-3A1562BF2CB4}"/>
              </a:ext>
              <a:ext uri="{C183D7F6-B498-43B3-948B-1728B52AA6E4}">
                <adec:decorative xmlns:adec="http://schemas.microsoft.com/office/drawing/2017/decorative" val="1"/>
              </a:ext>
            </a:extLst>
          </p:cNvPr>
          <p:cNvSpPr/>
          <p:nvPr/>
        </p:nvSpPr>
        <p:spPr>
          <a:xfrm>
            <a:off x="538099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379E87B4-E615-4E74-83CB-FA07C6306C26}"/>
              </a:ext>
              <a:ext uri="{C183D7F6-B498-43B3-948B-1728B52AA6E4}">
                <adec:decorative xmlns:adec="http://schemas.microsoft.com/office/drawing/2017/decorative" val="1"/>
              </a:ext>
            </a:extLst>
          </p:cNvPr>
          <p:cNvCxnSpPr>
            <a:cxnSpLocks/>
          </p:cNvCxnSpPr>
          <p:nvPr/>
        </p:nvCxnSpPr>
        <p:spPr>
          <a:xfrm>
            <a:off x="4053204" y="2703731"/>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D3AC483-D528-4789-BAA6-00F430B1C132}"/>
              </a:ext>
              <a:ext uri="{C183D7F6-B498-43B3-948B-1728B52AA6E4}">
                <adec:decorative xmlns:adec="http://schemas.microsoft.com/office/drawing/2017/decorative" val="1"/>
              </a:ext>
            </a:extLst>
          </p:cNvPr>
          <p:cNvCxnSpPr>
            <a:cxnSpLocks/>
          </p:cNvCxnSpPr>
          <p:nvPr/>
        </p:nvCxnSpPr>
        <p:spPr>
          <a:xfrm rot="10800000">
            <a:off x="5444206" y="4230763"/>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F7EB24E-B757-4107-BD08-E192A7E5E127}"/>
              </a:ext>
              <a:ext uri="{C183D7F6-B498-43B3-948B-1728B52AA6E4}">
                <adec:decorative xmlns:adec="http://schemas.microsoft.com/office/drawing/2017/decorative" val="1"/>
              </a:ext>
            </a:extLst>
          </p:cNvPr>
          <p:cNvSpPr/>
          <p:nvPr/>
        </p:nvSpPr>
        <p:spPr>
          <a:xfrm>
            <a:off x="3028736"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CC24FC24-0FBE-418C-AB4F-A3C24E347814}"/>
              </a:ext>
              <a:ext uri="{C183D7F6-B498-43B3-948B-1728B52AA6E4}">
                <adec:decorative xmlns:adec="http://schemas.microsoft.com/office/drawing/2017/decorative" val="1"/>
              </a:ext>
            </a:extLst>
          </p:cNvPr>
          <p:cNvSpPr/>
          <p:nvPr/>
        </p:nvSpPr>
        <p:spPr>
          <a:xfrm>
            <a:off x="6940774"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163B222-80FB-4614-AF82-0690E0A2FBD1}"/>
              </a:ext>
              <a:ext uri="{C183D7F6-B498-43B3-948B-1728B52AA6E4}">
                <adec:decorative xmlns:adec="http://schemas.microsoft.com/office/drawing/2017/decorative" val="1"/>
              </a:ext>
            </a:extLst>
          </p:cNvPr>
          <p:cNvSpPr/>
          <p:nvPr/>
        </p:nvSpPr>
        <p:spPr>
          <a:xfrm>
            <a:off x="1090890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D6AA3D9-0ADE-4E81-9DFD-093BF32D8659}"/>
              </a:ext>
              <a:ext uri="{C183D7F6-B498-43B3-948B-1728B52AA6E4}">
                <adec:decorative xmlns:adec="http://schemas.microsoft.com/office/drawing/2017/decorative" val="1"/>
              </a:ext>
            </a:extLst>
          </p:cNvPr>
          <p:cNvSpPr/>
          <p:nvPr/>
        </p:nvSpPr>
        <p:spPr>
          <a:xfrm>
            <a:off x="929640" y="3677066"/>
            <a:ext cx="10332720" cy="3379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 Placeholder 31">
            <a:extLst>
              <a:ext uri="{FF2B5EF4-FFF2-40B4-BE49-F238E27FC236}">
                <a16:creationId xmlns:a16="http://schemas.microsoft.com/office/drawing/2014/main" id="{8A941B7F-30B4-48D8-922B-50F75DE0515D}"/>
              </a:ext>
            </a:extLst>
          </p:cNvPr>
          <p:cNvSpPr txBox="1">
            <a:spLocks/>
          </p:cNvSpPr>
          <p:nvPr/>
        </p:nvSpPr>
        <p:spPr>
          <a:xfrm>
            <a:off x="6639624" y="1433435"/>
            <a:ext cx="2269775" cy="1257055"/>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IMPROVE</a:t>
            </a:r>
          </a:p>
          <a:p>
            <a:pPr marL="274320" indent="-171450" algn="l">
              <a:buFont typeface="Arial" panose="020B0604020202020204" pitchFamily="34" charset="0"/>
              <a:buChar char="•"/>
            </a:pPr>
            <a:r>
              <a:rPr lang="en-US" sz="900" dirty="0">
                <a:cs typeface="Calibri Light"/>
              </a:rPr>
              <a:t>Generate Recommendations</a:t>
            </a:r>
          </a:p>
          <a:p>
            <a:pPr marL="274320" indent="-171450" algn="l">
              <a:buFont typeface="Arial" panose="020B0604020202020204" pitchFamily="34" charset="0"/>
              <a:buChar char="•"/>
            </a:pPr>
            <a:r>
              <a:rPr lang="en-US" sz="900" dirty="0">
                <a:cs typeface="Calibri Light"/>
              </a:rPr>
              <a:t>Implement Process Improvements</a:t>
            </a:r>
          </a:p>
          <a:p>
            <a:pPr marL="274320" indent="-171450" algn="l">
              <a:buFont typeface="Arial" panose="020B0604020202020204" pitchFamily="34" charset="0"/>
              <a:buChar char="•"/>
            </a:pPr>
            <a:r>
              <a:rPr lang="en-US" sz="900" dirty="0">
                <a:cs typeface="Calibri Light"/>
              </a:rPr>
              <a:t>Monitor Changes in Performance</a:t>
            </a:r>
          </a:p>
          <a:p>
            <a:endParaRPr lang="en-ZA" sz="1200" dirty="0"/>
          </a:p>
        </p:txBody>
      </p:sp>
      <p:cxnSp>
        <p:nvCxnSpPr>
          <p:cNvPr id="57" name="Straight Connector 56">
            <a:extLst>
              <a:ext uri="{FF2B5EF4-FFF2-40B4-BE49-F238E27FC236}">
                <a16:creationId xmlns:a16="http://schemas.microsoft.com/office/drawing/2014/main" id="{8921708B-E686-4B2C-B0A5-896308457B14}"/>
              </a:ext>
              <a:ext uri="{C183D7F6-B498-43B3-948B-1728B52AA6E4}">
                <adec:decorative xmlns:adec="http://schemas.microsoft.com/office/drawing/2017/decorative" val="1"/>
              </a:ext>
            </a:extLst>
          </p:cNvPr>
          <p:cNvCxnSpPr>
            <a:cxnSpLocks/>
          </p:cNvCxnSpPr>
          <p:nvPr/>
        </p:nvCxnSpPr>
        <p:spPr>
          <a:xfrm>
            <a:off x="6923642" y="2684306"/>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 Placeholder 31">
            <a:extLst>
              <a:ext uri="{FF2B5EF4-FFF2-40B4-BE49-F238E27FC236}">
                <a16:creationId xmlns:a16="http://schemas.microsoft.com/office/drawing/2014/main" id="{CBBA14C5-6308-C225-49F1-E713F29204B0}"/>
              </a:ext>
            </a:extLst>
          </p:cNvPr>
          <p:cNvSpPr txBox="1">
            <a:spLocks/>
          </p:cNvSpPr>
          <p:nvPr/>
        </p:nvSpPr>
        <p:spPr>
          <a:xfrm>
            <a:off x="8193736" y="4825123"/>
            <a:ext cx="3158509" cy="1519896"/>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CONTROL</a:t>
            </a:r>
          </a:p>
          <a:p>
            <a:pPr marL="274320" indent="-171450" algn="l">
              <a:buFont typeface="Arial" panose="020B0604020202020204" pitchFamily="34" charset="0"/>
              <a:buChar char="•"/>
            </a:pPr>
            <a:r>
              <a:rPr lang="en-US" sz="900" dirty="0">
                <a:cs typeface="Calibri Light"/>
              </a:rPr>
              <a:t>Establish a Control Plan</a:t>
            </a:r>
          </a:p>
          <a:p>
            <a:pPr marL="274320" indent="-171450" algn="l">
              <a:buFont typeface="Arial" panose="020B0604020202020204" pitchFamily="34" charset="0"/>
              <a:buChar char="•"/>
            </a:pPr>
            <a:r>
              <a:rPr lang="en-US" sz="900" dirty="0">
                <a:cs typeface="Calibri Light"/>
              </a:rPr>
              <a:t>Continuously Monitor and Measure Performance</a:t>
            </a:r>
          </a:p>
          <a:p>
            <a:pPr marL="274320" indent="-171450" algn="l">
              <a:buFont typeface="Arial" panose="020B0604020202020204" pitchFamily="34" charset="0"/>
              <a:buChar char="•"/>
            </a:pPr>
            <a:r>
              <a:rPr lang="en-US" sz="900" dirty="0">
                <a:cs typeface="Calibri Light"/>
              </a:rPr>
              <a:t>Ensure Recommendations Are Effective</a:t>
            </a:r>
          </a:p>
          <a:p>
            <a:pPr marL="274320" indent="-171450" algn="l">
              <a:buFont typeface="Arial" panose="020B0604020202020204" pitchFamily="34" charset="0"/>
              <a:buChar char="•"/>
            </a:pPr>
            <a:r>
              <a:rPr lang="en-US" sz="900" dirty="0">
                <a:cs typeface="Calibri Light"/>
              </a:rPr>
              <a:t>Sustain Process Improvements</a:t>
            </a:r>
          </a:p>
        </p:txBody>
      </p:sp>
      <p:cxnSp>
        <p:nvCxnSpPr>
          <p:cNvPr id="83" name="Straight Connector 82">
            <a:extLst>
              <a:ext uri="{FF2B5EF4-FFF2-40B4-BE49-F238E27FC236}">
                <a16:creationId xmlns:a16="http://schemas.microsoft.com/office/drawing/2014/main" id="{4E50D6AC-6ECC-F5CA-D0F4-D429E835BD5D}"/>
              </a:ext>
              <a:ext uri="{C183D7F6-B498-43B3-948B-1728B52AA6E4}">
                <adec:decorative xmlns:adec="http://schemas.microsoft.com/office/drawing/2017/decorative" val="1"/>
              </a:ext>
            </a:extLst>
          </p:cNvPr>
          <p:cNvCxnSpPr>
            <a:cxnSpLocks/>
          </p:cNvCxnSpPr>
          <p:nvPr/>
        </p:nvCxnSpPr>
        <p:spPr>
          <a:xfrm rot="10800000">
            <a:off x="9292708" y="4230763"/>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Arrow: Left-Right 10">
            <a:extLst>
              <a:ext uri="{FF2B5EF4-FFF2-40B4-BE49-F238E27FC236}">
                <a16:creationId xmlns:a16="http://schemas.microsoft.com/office/drawing/2014/main" id="{D77F34FB-04D8-6ACE-B6ED-F3D0A8A3F17F}"/>
              </a:ext>
            </a:extLst>
          </p:cNvPr>
          <p:cNvSpPr/>
          <p:nvPr/>
        </p:nvSpPr>
        <p:spPr>
          <a:xfrm>
            <a:off x="3097316" y="3732164"/>
            <a:ext cx="924196" cy="236120"/>
          </a:xfrm>
          <a:prstGeom prst="leftRightArrow">
            <a:avLst>
              <a:gd name="adj1" fmla="val 100000"/>
              <a:gd name="adj2" fmla="val 50000"/>
            </a:avLst>
          </a:prstGeom>
          <a:solidFill>
            <a:schemeClr val="accent6">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Right 19">
            <a:extLst>
              <a:ext uri="{FF2B5EF4-FFF2-40B4-BE49-F238E27FC236}">
                <a16:creationId xmlns:a16="http://schemas.microsoft.com/office/drawing/2014/main" id="{E369D574-2F04-D6B0-3B58-BD94B234732B}"/>
              </a:ext>
            </a:extLst>
          </p:cNvPr>
          <p:cNvSpPr/>
          <p:nvPr/>
        </p:nvSpPr>
        <p:spPr>
          <a:xfrm>
            <a:off x="4063277" y="3732164"/>
            <a:ext cx="1317714" cy="227795"/>
          </a:xfrm>
          <a:prstGeom prst="leftRightArrow">
            <a:avLst>
              <a:gd name="adj1" fmla="val 100000"/>
              <a:gd name="adj2" fmla="val 50000"/>
            </a:avLst>
          </a:prstGeom>
          <a:solidFill>
            <a:schemeClr val="accent6">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Right 20">
            <a:extLst>
              <a:ext uri="{FF2B5EF4-FFF2-40B4-BE49-F238E27FC236}">
                <a16:creationId xmlns:a16="http://schemas.microsoft.com/office/drawing/2014/main" id="{3BC6701B-011D-96C7-34C6-F04276FA08D6}"/>
              </a:ext>
            </a:extLst>
          </p:cNvPr>
          <p:cNvSpPr/>
          <p:nvPr/>
        </p:nvSpPr>
        <p:spPr>
          <a:xfrm>
            <a:off x="5422757" y="3732164"/>
            <a:ext cx="1482196" cy="227795"/>
          </a:xfrm>
          <a:prstGeom prst="leftRightArrow">
            <a:avLst>
              <a:gd name="adj1" fmla="val 100000"/>
              <a:gd name="adj2" fmla="val 50000"/>
            </a:avLst>
          </a:prstGeom>
          <a:solidFill>
            <a:schemeClr val="accent6">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Right 21">
            <a:extLst>
              <a:ext uri="{FF2B5EF4-FFF2-40B4-BE49-F238E27FC236}">
                <a16:creationId xmlns:a16="http://schemas.microsoft.com/office/drawing/2014/main" id="{96C458DC-4206-D954-9388-B0C848D99297}"/>
              </a:ext>
            </a:extLst>
          </p:cNvPr>
          <p:cNvSpPr/>
          <p:nvPr/>
        </p:nvSpPr>
        <p:spPr>
          <a:xfrm>
            <a:off x="6933294" y="3732164"/>
            <a:ext cx="2335397" cy="236120"/>
          </a:xfrm>
          <a:prstGeom prst="leftRightArrow">
            <a:avLst>
              <a:gd name="adj1" fmla="val 100000"/>
              <a:gd name="adj2" fmla="val 50000"/>
            </a:avLst>
          </a:prstGeom>
          <a:solidFill>
            <a:schemeClr val="accent6">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Right 22">
            <a:extLst>
              <a:ext uri="{FF2B5EF4-FFF2-40B4-BE49-F238E27FC236}">
                <a16:creationId xmlns:a16="http://schemas.microsoft.com/office/drawing/2014/main" id="{7B6E4828-F162-8DA1-1BB5-E46060E53F13}"/>
              </a:ext>
            </a:extLst>
          </p:cNvPr>
          <p:cNvSpPr/>
          <p:nvPr/>
        </p:nvSpPr>
        <p:spPr>
          <a:xfrm>
            <a:off x="9317541" y="3732164"/>
            <a:ext cx="1944819" cy="236120"/>
          </a:xfrm>
          <a:prstGeom prst="leftRightArrow">
            <a:avLst>
              <a:gd name="adj1" fmla="val 100000"/>
              <a:gd name="adj2" fmla="val 50000"/>
            </a:avLst>
          </a:prstGeom>
          <a:solidFill>
            <a:schemeClr val="accent6">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61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CC20CF-B2BE-CA01-C7EB-8580D8FB2BFE}"/>
              </a:ext>
            </a:extLst>
          </p:cNvPr>
          <p:cNvSpPr>
            <a:spLocks noGrp="1"/>
          </p:cNvSpPr>
          <p:nvPr>
            <p:ph type="title"/>
          </p:nvPr>
        </p:nvSpPr>
        <p:spPr>
          <a:xfrm>
            <a:off x="319108" y="217996"/>
            <a:ext cx="10515600" cy="640080"/>
          </a:xfrm>
        </p:spPr>
        <p:txBody>
          <a:bodyPr>
            <a:normAutofit fontScale="90000"/>
          </a:bodyPr>
          <a:lstStyle/>
          <a:p>
            <a:r>
              <a:rPr lang="en-US" dirty="0"/>
              <a:t>Project Charter</a:t>
            </a:r>
          </a:p>
        </p:txBody>
      </p:sp>
      <p:sp>
        <p:nvSpPr>
          <p:cNvPr id="6" name="Footer Placeholder 5">
            <a:extLst>
              <a:ext uri="{FF2B5EF4-FFF2-40B4-BE49-F238E27FC236}">
                <a16:creationId xmlns:a16="http://schemas.microsoft.com/office/drawing/2014/main" id="{267C70EA-BBE4-082F-AD0F-E4A86500B99D}"/>
              </a:ext>
            </a:extLst>
          </p:cNvPr>
          <p:cNvSpPr>
            <a:spLocks noGrp="1"/>
          </p:cNvSpPr>
          <p:nvPr>
            <p:ph type="ftr" sz="quarter" idx="11"/>
          </p:nvPr>
        </p:nvSpPr>
        <p:spPr>
          <a:xfrm>
            <a:off x="4038600" y="6591872"/>
            <a:ext cx="4114800" cy="365125"/>
          </a:xfrm>
        </p:spPr>
        <p:txBody>
          <a:bodyPr/>
          <a:lstStyle/>
          <a:p>
            <a:r>
              <a:rPr lang="en-US"/>
              <a:t>SCM517_CaseStudy_2023</a:t>
            </a:r>
            <a:endParaRPr lang="en-US" dirty="0"/>
          </a:p>
        </p:txBody>
      </p:sp>
      <p:sp>
        <p:nvSpPr>
          <p:cNvPr id="7" name="Slide Number Placeholder 6">
            <a:extLst>
              <a:ext uri="{FF2B5EF4-FFF2-40B4-BE49-F238E27FC236}">
                <a16:creationId xmlns:a16="http://schemas.microsoft.com/office/drawing/2014/main" id="{18BFE97A-B15D-6D93-F66E-BD6B7E4843F9}"/>
              </a:ext>
            </a:extLst>
          </p:cNvPr>
          <p:cNvSpPr>
            <a:spLocks noGrp="1"/>
          </p:cNvSpPr>
          <p:nvPr>
            <p:ph type="sldNum" sz="quarter" idx="12"/>
          </p:nvPr>
        </p:nvSpPr>
        <p:spPr>
          <a:xfrm>
            <a:off x="8610600" y="6591872"/>
            <a:ext cx="2743200" cy="365125"/>
          </a:xfrm>
        </p:spPr>
        <p:txBody>
          <a:bodyPr/>
          <a:lstStyle/>
          <a:p>
            <a:fld id="{B5CEABB6-07DC-46E8-9B57-56EC44A396E5}" type="slidenum">
              <a:rPr lang="en-US" smtClean="0"/>
              <a:t>11</a:t>
            </a:fld>
            <a:endParaRPr lang="en-US" dirty="0"/>
          </a:p>
        </p:txBody>
      </p:sp>
      <p:graphicFrame>
        <p:nvGraphicFramePr>
          <p:cNvPr id="2" name="Table 1">
            <a:extLst>
              <a:ext uri="{FF2B5EF4-FFF2-40B4-BE49-F238E27FC236}">
                <a16:creationId xmlns:a16="http://schemas.microsoft.com/office/drawing/2014/main" id="{4FC6BC2C-3D4B-8C03-06E4-662495402CA8}"/>
              </a:ext>
            </a:extLst>
          </p:cNvPr>
          <p:cNvGraphicFramePr>
            <a:graphicFrameLocks noGrp="1"/>
          </p:cNvGraphicFramePr>
          <p:nvPr>
            <p:extLst>
              <p:ext uri="{D42A27DB-BD31-4B8C-83A1-F6EECF244321}">
                <p14:modId xmlns:p14="http://schemas.microsoft.com/office/powerpoint/2010/main" val="4057782427"/>
              </p:ext>
            </p:extLst>
          </p:nvPr>
        </p:nvGraphicFramePr>
        <p:xfrm>
          <a:off x="319108" y="726912"/>
          <a:ext cx="11485420" cy="5854243"/>
        </p:xfrm>
        <a:graphic>
          <a:graphicData uri="http://schemas.openxmlformats.org/drawingml/2006/table">
            <a:tbl>
              <a:tblPr firstRow="1" firstCol="1" bandRow="1"/>
              <a:tblGrid>
                <a:gridCol w="1454274">
                  <a:extLst>
                    <a:ext uri="{9D8B030D-6E8A-4147-A177-3AD203B41FA5}">
                      <a16:colId xmlns:a16="http://schemas.microsoft.com/office/drawing/2014/main" val="259382196"/>
                    </a:ext>
                  </a:extLst>
                </a:gridCol>
                <a:gridCol w="1630976">
                  <a:extLst>
                    <a:ext uri="{9D8B030D-6E8A-4147-A177-3AD203B41FA5}">
                      <a16:colId xmlns:a16="http://schemas.microsoft.com/office/drawing/2014/main" val="580563148"/>
                    </a:ext>
                  </a:extLst>
                </a:gridCol>
                <a:gridCol w="2248297">
                  <a:extLst>
                    <a:ext uri="{9D8B030D-6E8A-4147-A177-3AD203B41FA5}">
                      <a16:colId xmlns:a16="http://schemas.microsoft.com/office/drawing/2014/main" val="1735993447"/>
                    </a:ext>
                  </a:extLst>
                </a:gridCol>
                <a:gridCol w="314965">
                  <a:extLst>
                    <a:ext uri="{9D8B030D-6E8A-4147-A177-3AD203B41FA5}">
                      <a16:colId xmlns:a16="http://schemas.microsoft.com/office/drawing/2014/main" val="1928052274"/>
                    </a:ext>
                  </a:extLst>
                </a:gridCol>
                <a:gridCol w="1209035">
                  <a:extLst>
                    <a:ext uri="{9D8B030D-6E8A-4147-A177-3AD203B41FA5}">
                      <a16:colId xmlns:a16="http://schemas.microsoft.com/office/drawing/2014/main" val="4131010111"/>
                    </a:ext>
                  </a:extLst>
                </a:gridCol>
                <a:gridCol w="1340655">
                  <a:extLst>
                    <a:ext uri="{9D8B030D-6E8A-4147-A177-3AD203B41FA5}">
                      <a16:colId xmlns:a16="http://schemas.microsoft.com/office/drawing/2014/main" val="2731783024"/>
                    </a:ext>
                  </a:extLst>
                </a:gridCol>
                <a:gridCol w="226565">
                  <a:extLst>
                    <a:ext uri="{9D8B030D-6E8A-4147-A177-3AD203B41FA5}">
                      <a16:colId xmlns:a16="http://schemas.microsoft.com/office/drawing/2014/main" val="1705896996"/>
                    </a:ext>
                  </a:extLst>
                </a:gridCol>
                <a:gridCol w="1417044">
                  <a:extLst>
                    <a:ext uri="{9D8B030D-6E8A-4147-A177-3AD203B41FA5}">
                      <a16:colId xmlns:a16="http://schemas.microsoft.com/office/drawing/2014/main" val="1036328113"/>
                    </a:ext>
                  </a:extLst>
                </a:gridCol>
                <a:gridCol w="1643609">
                  <a:extLst>
                    <a:ext uri="{9D8B030D-6E8A-4147-A177-3AD203B41FA5}">
                      <a16:colId xmlns:a16="http://schemas.microsoft.com/office/drawing/2014/main" val="3761399546"/>
                    </a:ext>
                  </a:extLst>
                </a:gridCol>
              </a:tblGrid>
              <a:tr h="286876">
                <a:tc gridSpan="9">
                  <a:txBody>
                    <a:bodyPr/>
                    <a:lstStyle/>
                    <a:p>
                      <a:pPr marL="0" marR="0" algn="ctr">
                        <a:spcBef>
                          <a:spcPts val="0"/>
                        </a:spcBef>
                        <a:spcAft>
                          <a:spcPts val="0"/>
                        </a:spcAf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Lean Six Sigma – Business Proposal Process Improvement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783040793"/>
                  </a:ext>
                </a:extLst>
              </a:tr>
              <a:tr h="293392">
                <a:tc gridSpan="2">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PROJECT TITLE</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marL="0" marR="0" algn="l">
                        <a:spcBef>
                          <a:spcPts val="0"/>
                        </a:spcBef>
                        <a:spcAft>
                          <a:spcPts val="0"/>
                        </a:spcAft>
                      </a:pPr>
                      <a:r>
                        <a:rPr lang="en-US" sz="1100" kern="0" dirty="0">
                          <a:effectLst/>
                          <a:latin typeface="Times New Roman" panose="02020603050405020304" pitchFamily="18" charset="0"/>
                          <a:ea typeface="Times New Roman" panose="02020603050405020304" pitchFamily="18" charset="0"/>
                          <a:cs typeface="Times New Roman" panose="02020603050405020304" pitchFamily="18" charset="0"/>
                        </a:rPr>
                        <a:t>Optimizing Gentech's Proposal Creation Process for Enhanced Efficiency and Customer Satisfaction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l">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l">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503227870"/>
                  </a:ext>
                </a:extLst>
              </a:tr>
              <a:tr h="260546">
                <a:tc gridSpan="2">
                  <a:txBody>
                    <a:bodyPr/>
                    <a:lstStyle/>
                    <a:p>
                      <a:pPr marL="0" marR="0" algn="just">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START DATE</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09 / 02 / 2023</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gridSpan="3">
                  <a:txBody>
                    <a:bodyPr/>
                    <a:lstStyle/>
                    <a:p>
                      <a:pPr marL="0" marR="0" algn="just">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PROJECT MANAGER</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2">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Jeff Hugh (LSS Black belt)</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597375303"/>
                  </a:ext>
                </a:extLst>
              </a:tr>
              <a:tr h="195598">
                <a:tc gridSpan="2">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END DATE</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08 / 11 / 2023</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2">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802632694"/>
                  </a:ext>
                </a:extLst>
              </a:tr>
              <a:tr h="175313">
                <a:tc gridSpan="9">
                  <a:txBody>
                    <a:bodyPr/>
                    <a:lstStyle/>
                    <a:p>
                      <a:pPr marL="0" marR="0" algn="ctr">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 DESCRIPTION</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734727315"/>
                  </a:ext>
                </a:extLst>
              </a:tr>
              <a:tr h="525939">
                <a:tc gridSpan="9">
                  <a:txBody>
                    <a:bodyPr/>
                    <a:lstStyle/>
                    <a:p>
                      <a:pPr marL="0" marR="0" algn="just">
                        <a:spcBef>
                          <a:spcPts val="0"/>
                        </a:spcBef>
                        <a:spcAft>
                          <a:spcPts val="0"/>
                        </a:spcAft>
                      </a:pPr>
                      <a:r>
                        <a:rPr lang="en-US" sz="1100" kern="100" dirty="0" err="1">
                          <a:effectLst/>
                          <a:latin typeface="Times New Roman" panose="02020603050405020304" pitchFamily="18" charset="0"/>
                          <a:ea typeface="Calibri" panose="020F0502020204030204" pitchFamily="34" charset="0"/>
                          <a:cs typeface="Times New Roman" panose="02020603050405020304" pitchFamily="18" charset="0"/>
                        </a:rPr>
                        <a:t>Gentech</a:t>
                      </a: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 a global leader with a $60 billion annual revenue, is addressing an 18% revenue decline attributed to increased competition. CEO Elliot Smith has formed a task force to optimize the supply chain, targeting a 15% reduction in operational cycle times to improve market share and profitability. Additionally, Elliot has assigned Jeff to lead the overhaul of the bid proposal creation process, enhancing the company's competitiveness.</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just">
                        <a:spcBef>
                          <a:spcPts val="0"/>
                        </a:spcBef>
                        <a:spcAft>
                          <a:spcPts val="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just">
                        <a:spcBef>
                          <a:spcPts val="0"/>
                        </a:spcBef>
                        <a:spcAft>
                          <a:spcPts val="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02454839"/>
                  </a:ext>
                </a:extLst>
              </a:tr>
              <a:tr h="175313">
                <a:tc gridSpan="4">
                  <a:txBody>
                    <a:bodyPr/>
                    <a:lstStyle/>
                    <a:p>
                      <a:pPr marL="0" marR="0" algn="ctr">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hMerge="1">
                  <a:txBody>
                    <a:bodyPr/>
                    <a:lstStyle/>
                    <a:p>
                      <a:endParaRPr lang="en-US"/>
                    </a:p>
                  </a:txBody>
                  <a:tcPr/>
                </a:tc>
                <a:tc hMerge="1">
                  <a:txBody>
                    <a:bodyPr/>
                    <a:lstStyle/>
                    <a:p>
                      <a:endParaRPr lang="en-US"/>
                    </a:p>
                  </a:txBody>
                  <a:tcPr/>
                </a:tc>
                <a:tc hMerge="1">
                  <a:txBody>
                    <a:bodyPr/>
                    <a:lstStyle/>
                    <a:p>
                      <a:pPr marL="0" marR="0" algn="ctr">
                        <a:spcBef>
                          <a:spcPts val="0"/>
                        </a:spcBef>
                        <a:spcAft>
                          <a:spcPts val="0"/>
                        </a:spcAft>
                      </a:pP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FFD966"/>
                    </a:solidFill>
                  </a:tcPr>
                </a:tc>
                <a:tc gridSpan="5">
                  <a:txBody>
                    <a:bodyPr/>
                    <a:lstStyle/>
                    <a:p>
                      <a:pPr marL="0" marR="0" algn="ctr">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GOAL STATEMENT</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626738697"/>
                  </a:ext>
                </a:extLst>
              </a:tr>
              <a:tr h="747547">
                <a:tc gridSpan="4">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Gentech's proposal creation process faces inefficiencies, low SLA compliance at 72.32%, and impacts on a $2.49 billion bid size, resulting in higher operational costs, decreased revenue, and lower customer satisfaction</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marL="0" marR="0" algn="just">
                        <a:spcBef>
                          <a:spcPts val="0"/>
                        </a:spcBef>
                        <a:spcAft>
                          <a:spcPts val="0"/>
                        </a:spcAft>
                      </a:pP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Enhance Gentech's proposal process by raising SLA compliance from 72.32% to 90% by Q4 2023, driving competitiveness, reducing costs, and improving customer satisfaction.</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just">
                        <a:spcBef>
                          <a:spcPts val="0"/>
                        </a:spcBef>
                        <a:spcAft>
                          <a:spcPts val="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998321148"/>
                  </a:ext>
                </a:extLst>
              </a:tr>
              <a:tr h="175313">
                <a:tc gridSpan="4">
                  <a:txBody>
                    <a:bodyPr/>
                    <a:lstStyle/>
                    <a:p>
                      <a:pPr marL="0" marR="0" algn="ctr">
                        <a:spcBef>
                          <a:spcPts val="0"/>
                        </a:spcBef>
                        <a:spcAft>
                          <a:spcPts val="0"/>
                        </a:spcAft>
                        <a:tabLst>
                          <a:tab pos="1253490" algn="l"/>
                        </a:tabLs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pPr marL="0" marR="0" algn="ctr">
                        <a:spcBef>
                          <a:spcPts val="0"/>
                        </a:spcBef>
                        <a:spcAft>
                          <a:spcPts val="0"/>
                        </a:spcAft>
                        <a:tabLst>
                          <a:tab pos="1253490" algn="l"/>
                        </a:tabLst>
                      </a:pP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gridSpan="5">
                  <a:txBody>
                    <a:bodyPr/>
                    <a:lstStyle/>
                    <a:p>
                      <a:pPr marL="0" marR="0" algn="ctr">
                        <a:spcBef>
                          <a:spcPts val="0"/>
                        </a:spcBef>
                        <a:spcAft>
                          <a:spcPts val="0"/>
                        </a:spcAft>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DELIVERABLES</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578151480"/>
                  </a:ext>
                </a:extLst>
              </a:tr>
              <a:tr h="468924">
                <a:tc gridSpan="4">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1. Lean Six Sigma methodology in DMAIC</a:t>
                      </a:r>
                    </a:p>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2. Problem solving tools, Swimlane chart, Data Exploration.</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marL="0" marR="0" algn="just">
                        <a:spcBef>
                          <a:spcPts val="0"/>
                        </a:spcBef>
                        <a:spcAft>
                          <a:spcPts val="0"/>
                        </a:spcAft>
                      </a:pP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 Updated Process map with improved Cycle times resulting in increased Revenue.</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rgbClr val="000000"/>
                      </a:solidFill>
                      <a:prstDash val="solid"/>
                      <a:round/>
                      <a:headEnd type="none" w="med" len="med"/>
                      <a:tailEnd type="none" w="med" len="med"/>
                    </a:ln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just">
                        <a:spcBef>
                          <a:spcPts val="0"/>
                        </a:spcBef>
                        <a:spcAft>
                          <a:spcPts val="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4047292068"/>
                  </a:ext>
                </a:extLst>
              </a:tr>
              <a:tr h="175313">
                <a:tc gridSpan="5">
                  <a:txBody>
                    <a:bodyPr/>
                    <a:lstStyle/>
                    <a:p>
                      <a:pPr marL="0" marR="0" algn="ctr">
                        <a:spcBef>
                          <a:spcPts val="0"/>
                        </a:spcBef>
                        <a:spcAft>
                          <a:spcPts val="0"/>
                        </a:spcAft>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TENTATIVE MILESTONES</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gridSpan="4">
                  <a:txBody>
                    <a:bodyPr/>
                    <a:lstStyle/>
                    <a:p>
                      <a:pPr algn="ct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Objective &amp; Baseline</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6">
                        <a:lumMod val="10000"/>
                        <a:lumOff val="90000"/>
                      </a:schemeClr>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863428142"/>
                  </a:ext>
                </a:extLst>
              </a:tr>
              <a:tr h="244592">
                <a:tc gridSpan="3">
                  <a:txBody>
                    <a:bodyPr/>
                    <a:lstStyle/>
                    <a:p>
                      <a:pPr marL="0" marR="0" algn="ctr">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PARTICULARS</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hMerge="1">
                  <a:txBody>
                    <a:bodyPr/>
                    <a:lstStyle/>
                    <a:p>
                      <a:endParaRPr lang="en-US"/>
                    </a:p>
                  </a:txBody>
                  <a:tcPr/>
                </a:tc>
                <a:tc hMerge="1">
                  <a:txBody>
                    <a:bodyPr/>
                    <a:lstStyle/>
                    <a:p>
                      <a:endParaRPr lang="en-US"/>
                    </a:p>
                  </a:txBody>
                  <a:tcPr/>
                </a:tc>
                <a:tc gridSpan="2">
                  <a:txBody>
                    <a:bodyPr/>
                    <a:lstStyle/>
                    <a:p>
                      <a:pPr marL="0" marR="0" algn="ctr">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DURATION</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F7CAAC"/>
                    </a:solidFill>
                  </a:tcPr>
                </a:tc>
                <a:tc hMerge="1">
                  <a:txBody>
                    <a:bodyPr/>
                    <a:lstStyle/>
                    <a:p>
                      <a:pPr marL="0" marR="0" algn="ctr">
                        <a:spcBef>
                          <a:spcPts val="0"/>
                        </a:spcBef>
                        <a:spcAft>
                          <a:spcPts val="0"/>
                        </a:spcAft>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DURATION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rowSpan="2" gridSpan="3">
                  <a:txBody>
                    <a:bodyPr/>
                    <a:lstStyle/>
                    <a:p>
                      <a:pPr algn="l"/>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Reduce the SLA time taken for the Proposal creation.</a:t>
                      </a:r>
                    </a:p>
                  </a:txBody>
                  <a:tcPr marL="25686" marR="25686" marT="0" marB="0" anchor="ct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hMerge="1">
                  <a:txBody>
                    <a:bodyPr/>
                    <a:lstStyle/>
                    <a:p>
                      <a:endParaRPr lang="en-US"/>
                    </a:p>
                  </a:txBody>
                  <a:tcPr>
                    <a:lnL w="12700" cap="flat" cmpd="sng" algn="ctr">
                      <a:solidFill>
                        <a:srgbClr val="000000"/>
                      </a:solidFill>
                      <a:prstDash val="solid"/>
                      <a:round/>
                      <a:headEnd type="none" w="med" len="med"/>
                      <a:tailEnd type="none" w="med" len="med"/>
                    </a:lnL>
                  </a:tcPr>
                </a:tc>
                <a:tc rowSpan="2"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rowSpan="2">
                  <a:txBody>
                    <a:bodyPr/>
                    <a:lstStyle/>
                    <a:p>
                      <a:pPr algn="ct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Current Avg cycle time</a:t>
                      </a:r>
                    </a:p>
                    <a:p>
                      <a:pPr algn="ct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32 days</a:t>
                      </a:r>
                      <a:endParaRPr lang="en-US" dirty="0"/>
                    </a:p>
                  </a:txBody>
                  <a:tcPr marL="25686" marR="25686" marT="0" marB="0"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15664390"/>
                  </a:ext>
                </a:extLst>
              </a:tr>
              <a:tr h="175313">
                <a:tc gridSpan="3">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Clarify the problem, set project goals, and identify key stakeholders</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gridSpan="2">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2 - 4 weeks</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vMerge="1">
                  <a:txBody>
                    <a:bodyPr/>
                    <a:lstStyle/>
                    <a:p>
                      <a:endParaRPr lang="en-US" dirty="0"/>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vMerge="1">
                  <a:txBody>
                    <a:bodyPr/>
                    <a:lstStyle/>
                    <a:p>
                      <a:endParaRPr lang="en-US"/>
                    </a:p>
                  </a:txBody>
                  <a:tcPr>
                    <a:lnL w="12700" cap="flat" cmpd="sng" algn="ctr">
                      <a:solidFill>
                        <a:srgbClr val="000000"/>
                      </a:solidFill>
                      <a:prstDash val="solid"/>
                      <a:round/>
                      <a:headEnd type="none" w="med" len="med"/>
                      <a:tailEnd type="none" w="med" len="med"/>
                    </a:lnL>
                  </a:tcPr>
                </a:tc>
                <a:tc hMerge="1" vMerge="1">
                  <a:txBody>
                    <a:bodyPr/>
                    <a:lstStyle/>
                    <a:p>
                      <a:pPr marL="0" marR="0" algn="just">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52709360"/>
                  </a:ext>
                </a:extLst>
              </a:tr>
              <a:tr h="175313">
                <a:tc gridSpan="3">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Gather data, establish baseline metrics, and assess the current state of the process.</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gridSpan="2">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4 – 6 weeks</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Benefits &amp; Target</a:t>
                      </a:r>
                    </a:p>
                  </a:txBody>
                  <a:tcPr marL="25686" marR="25686" marT="0" marB="0" anchor="ct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just">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6655031"/>
                  </a:ext>
                </a:extLst>
              </a:tr>
              <a:tr h="175313">
                <a:tc gridSpan="3">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Examine data for patterns, root causes, and areas of improvement.</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gridSpan="2">
                  <a:txBody>
                    <a:bodyPr/>
                    <a:lstStyle/>
                    <a:p>
                      <a:pPr marL="0" marR="0" algn="l">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6 – 8 weeks</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3">
                  <a:txBody>
                    <a:bodyPr/>
                    <a:lstStyle/>
                    <a:p>
                      <a:pPr algn="l"/>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Increase in Revenue</a:t>
                      </a:r>
                    </a:p>
                    <a:p>
                      <a:pPr algn="l"/>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Customer Satisfaction </a:t>
                      </a:r>
                    </a:p>
                  </a:txBody>
                  <a:tcPr marL="25686" marR="25686" marT="0" marB="0" anchor="ct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3" hMerge="1">
                  <a:txBody>
                    <a:bodyPr/>
                    <a:lstStyle/>
                    <a:p>
                      <a:endParaRPr lang="en-US"/>
                    </a:p>
                  </a:txBody>
                  <a:tcPr>
                    <a:lnL w="12700" cap="flat" cmpd="sng" algn="ctr">
                      <a:solidFill>
                        <a:srgbClr val="000000"/>
                      </a:solidFill>
                      <a:prstDash val="solid"/>
                      <a:round/>
                      <a:headEnd type="none" w="med" len="med"/>
                      <a:tailEnd type="none" w="med" len="med"/>
                    </a:lnL>
                  </a:tcPr>
                </a:tc>
                <a:tc rowSpan="3" hMerge="1">
                  <a:txBody>
                    <a:bodyPr/>
                    <a:lstStyle/>
                    <a:p>
                      <a:pPr marL="0" marR="0" algn="just">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Expected Avg cycle time</a:t>
                      </a:r>
                    </a:p>
                    <a:p>
                      <a:pPr algn="ct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26 days</a:t>
                      </a:r>
                      <a:endParaRPr lang="en-US" dirty="0"/>
                    </a:p>
                  </a:txBody>
                  <a:tcPr marL="25686" marR="25686"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33573593"/>
                  </a:ext>
                </a:extLst>
              </a:tr>
              <a:tr h="175313">
                <a:tc gridSpan="3">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Implement changes, test solutions, and validate improvements.</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gridSpan="2">
                  <a:txBody>
                    <a:bodyPr/>
                    <a:lstStyle/>
                    <a:p>
                      <a:pPr marL="0" marR="0" algn="l">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8 – 12 weeks</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vMerge="1">
                  <a:txBody>
                    <a:bodyPr/>
                    <a:lstStyle/>
                    <a:p>
                      <a:pPr algn="ct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Increase in Revenue</a:t>
                      </a:r>
                    </a:p>
                    <a:p>
                      <a:pPr algn="ct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Customer Satisfaction </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vMerge="1">
                  <a:txBody>
                    <a:bodyPr/>
                    <a:lstStyle/>
                    <a:p>
                      <a:endParaRPr lang="en-US"/>
                    </a:p>
                  </a:txBody>
                  <a:tcPr>
                    <a:lnL w="12700" cap="flat" cmpd="sng" algn="ctr">
                      <a:solidFill>
                        <a:srgbClr val="000000"/>
                      </a:solidFill>
                      <a:prstDash val="solid"/>
                      <a:round/>
                      <a:headEnd type="none" w="med" len="med"/>
                      <a:tailEnd type="none" w="med" len="med"/>
                    </a:lnL>
                  </a:tcPr>
                </a:tc>
                <a:tc hMerge="1" vMerge="1">
                  <a:txBody>
                    <a:bodyPr/>
                    <a:lstStyle/>
                    <a:p>
                      <a:pPr marL="0" marR="0" algn="just">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020679343"/>
                  </a:ext>
                </a:extLst>
              </a:tr>
              <a:tr h="175313">
                <a:tc gridSpan="3">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Establish control measures, monitor process performance, and sustain improvements</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gridSpan="2">
                  <a:txBody>
                    <a:bodyPr/>
                    <a:lstStyle/>
                    <a:p>
                      <a:pPr marL="0" marR="0" algn="l">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Continuous</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vMerge="1">
                  <a:txBody>
                    <a:bodyPr/>
                    <a:lstStyle/>
                    <a:p>
                      <a:endParaRPr lang="en-US" dirty="0"/>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vMerge="1">
                  <a:txBody>
                    <a:bodyPr/>
                    <a:lstStyle/>
                    <a:p>
                      <a:endParaRPr lang="en-US"/>
                    </a:p>
                  </a:txBody>
                  <a:tcPr>
                    <a:lnL w="12700" cap="flat" cmpd="sng" algn="ctr">
                      <a:solidFill>
                        <a:srgbClr val="000000"/>
                      </a:solidFill>
                      <a:prstDash val="solid"/>
                      <a:round/>
                      <a:headEnd type="none" w="med" len="med"/>
                      <a:tailEnd type="none" w="med" len="med"/>
                    </a:lnL>
                  </a:tcPr>
                </a:tc>
                <a:tc hMerge="1" vMerge="1">
                  <a:txBody>
                    <a:bodyPr/>
                    <a:lstStyle/>
                    <a:p>
                      <a:pPr marL="0" marR="0" algn="just">
                        <a:spcBef>
                          <a:spcPts val="0"/>
                        </a:spcBef>
                        <a:spcAft>
                          <a:spcPts val="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504796531"/>
                  </a:ext>
                </a:extLst>
              </a:tr>
              <a:tr h="175313">
                <a:tc gridSpan="9">
                  <a:txBody>
                    <a:bodyPr/>
                    <a:lstStyle/>
                    <a:p>
                      <a:pPr marL="0" marR="0" algn="ctr">
                        <a:spcBef>
                          <a:spcPts val="0"/>
                        </a:spcBef>
                        <a:spcAft>
                          <a:spcPts val="0"/>
                        </a:spcAft>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 TEAM MEMBER</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224309058"/>
                  </a:ext>
                </a:extLst>
              </a:tr>
              <a:tr h="190068">
                <a:tc gridSpan="2">
                  <a:txBody>
                    <a:bodyPr/>
                    <a:lstStyle/>
                    <a:p>
                      <a:pPr marL="0" marR="0" algn="ctr">
                        <a:spcBef>
                          <a:spcPts val="0"/>
                        </a:spcBef>
                        <a:spcAft>
                          <a:spcPts val="0"/>
                        </a:spcAft>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EXECUTIVE TEAM</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gridSpan="4">
                  <a:txBody>
                    <a:bodyPr/>
                    <a:lstStyle/>
                    <a:p>
                      <a:pPr algn="ct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PROPOSAL TEAM</a:t>
                      </a:r>
                      <a:endParaRPr lang="en-US" dirty="0"/>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pPr marL="0" marR="0" algn="ctr">
                        <a:spcBef>
                          <a:spcPts val="0"/>
                        </a:spcBef>
                        <a:spcAft>
                          <a:spcPts val="0"/>
                        </a:spcAft>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PROPOSAL TEAM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algn="ct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 TEAM</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pPr marL="0" marR="0" algn="ctr">
                        <a:spcBef>
                          <a:spcPts val="0"/>
                        </a:spcBef>
                        <a:spcAft>
                          <a:spcPts val="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25686" marR="25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1855934"/>
                  </a:ext>
                </a:extLst>
              </a:tr>
              <a:tr h="302131">
                <a:tc>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CEO</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Elliot Smith</a:t>
                      </a:r>
                      <a:endParaRPr lang="en-US" dirty="0"/>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PRODUCT DESIGN TEAM</a:t>
                      </a:r>
                      <a:endParaRPr lang="en-US"/>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3">
                  <a:txBody>
                    <a:bodyPr/>
                    <a:lstStyle/>
                    <a:p>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PROPOSAL SUPPORT MANAGER</a:t>
                      </a:r>
                      <a:endParaRPr lang="en-US" dirty="0"/>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PRODUCT DESIGN TEAM</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2">
                  <a:txBody>
                    <a:bodyPr/>
                    <a:lstStyle/>
                    <a:p>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Ben Jose</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PROPOSAL SUPPORT MANAGER</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Omkarini Tirumalaraju</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03694552"/>
                  </a:ext>
                </a:extLst>
              </a:tr>
              <a:tr h="289540">
                <a:tc>
                  <a:txBody>
                    <a:bodyPr/>
                    <a:lstStyle/>
                    <a:p>
                      <a:pPr marL="0" marR="0" algn="just">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VICE PRESIDENT</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Grace Monroe</a:t>
                      </a:r>
                      <a:endParaRPr lang="en-US"/>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PRICING TEAM</a:t>
                      </a:r>
                      <a:endParaRPr lang="en-US" dirty="0"/>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3">
                  <a:txBody>
                    <a:bodyPr/>
                    <a:lstStyle/>
                    <a:p>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BSS/Sr. BSS</a:t>
                      </a:r>
                      <a:endParaRPr lang="en-US" dirty="0"/>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PRICING TEAM</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2">
                  <a:txBody>
                    <a:bodyPr/>
                    <a:lstStyle/>
                    <a:p>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Shruthi Kolan Reddy</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BSS/Sr. BSS</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Balaji Raj Veluchamy</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4540766"/>
                  </a:ext>
                </a:extLst>
              </a:tr>
              <a:tr h="295960">
                <a:tc>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LSS Black belt</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Jeff Hugh</a:t>
                      </a:r>
                      <a:endParaRPr lang="en-US" dirty="0"/>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BRAND MANAGER</a:t>
                      </a:r>
                      <a:endParaRPr lang="en-US" dirty="0"/>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3">
                  <a:txBody>
                    <a:bodyPr/>
                    <a:lstStyle/>
                    <a:p>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SELLER</a:t>
                      </a:r>
                      <a:endParaRPr lang="en-US" dirty="0"/>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BRAND MANAGER</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2">
                  <a:txBody>
                    <a:bodyPr/>
                    <a:lstStyle/>
                    <a:p>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just">
                        <a:spcBef>
                          <a:spcPts val="0"/>
                        </a:spcBef>
                        <a:spcAft>
                          <a:spcPts val="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686" marR="25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22555890"/>
                  </a:ext>
                </a:extLst>
              </a:tr>
            </a:tbl>
          </a:graphicData>
        </a:graphic>
      </p:graphicFrame>
    </p:spTree>
    <p:extLst>
      <p:ext uri="{BB962C8B-B14F-4D97-AF65-F5344CB8AC3E}">
        <p14:creationId xmlns:p14="http://schemas.microsoft.com/office/powerpoint/2010/main" val="275498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3AF0-A278-5176-E281-819473787454}"/>
              </a:ext>
            </a:extLst>
          </p:cNvPr>
          <p:cNvSpPr>
            <a:spLocks noGrp="1"/>
          </p:cNvSpPr>
          <p:nvPr>
            <p:ph type="title"/>
          </p:nvPr>
        </p:nvSpPr>
        <p:spPr>
          <a:xfrm>
            <a:off x="658091" y="383974"/>
            <a:ext cx="10515600" cy="640080"/>
          </a:xfrm>
        </p:spPr>
        <p:txBody>
          <a:bodyPr>
            <a:normAutofit fontScale="90000"/>
          </a:bodyPr>
          <a:lstStyle/>
          <a:p>
            <a:r>
              <a:rPr lang="en-US" dirty="0"/>
              <a:t>KPI &amp; Operational Definition</a:t>
            </a:r>
          </a:p>
        </p:txBody>
      </p:sp>
      <p:sp>
        <p:nvSpPr>
          <p:cNvPr id="3" name="Footer Placeholder 2">
            <a:extLst>
              <a:ext uri="{FF2B5EF4-FFF2-40B4-BE49-F238E27FC236}">
                <a16:creationId xmlns:a16="http://schemas.microsoft.com/office/drawing/2014/main" id="{E54CD031-33F2-0BBC-3F04-B4EBF2C04FD8}"/>
              </a:ext>
            </a:extLst>
          </p:cNvPr>
          <p:cNvSpPr>
            <a:spLocks noGrp="1"/>
          </p:cNvSpPr>
          <p:nvPr>
            <p:ph type="ftr" sz="quarter" idx="11"/>
          </p:nvPr>
        </p:nvSpPr>
        <p:spPr/>
        <p:txBody>
          <a:bodyPr/>
          <a:lstStyle/>
          <a:p>
            <a:r>
              <a:rPr lang="en-US"/>
              <a:t>SCM517_CaseStudy_2023</a:t>
            </a:r>
            <a:endParaRPr lang="en-US" dirty="0"/>
          </a:p>
        </p:txBody>
      </p:sp>
      <p:sp>
        <p:nvSpPr>
          <p:cNvPr id="4" name="Slide Number Placeholder 3">
            <a:extLst>
              <a:ext uri="{FF2B5EF4-FFF2-40B4-BE49-F238E27FC236}">
                <a16:creationId xmlns:a16="http://schemas.microsoft.com/office/drawing/2014/main" id="{05AFD61E-0316-613F-F581-C08A7F18E247}"/>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6" name="TextBox 5">
            <a:extLst>
              <a:ext uri="{FF2B5EF4-FFF2-40B4-BE49-F238E27FC236}">
                <a16:creationId xmlns:a16="http://schemas.microsoft.com/office/drawing/2014/main" id="{0FC30525-4EC7-EC24-08AF-7EB8190F5B6B}"/>
              </a:ext>
            </a:extLst>
          </p:cNvPr>
          <p:cNvSpPr txBox="1"/>
          <p:nvPr/>
        </p:nvSpPr>
        <p:spPr>
          <a:xfrm>
            <a:off x="6909953" y="302115"/>
            <a:ext cx="1856510" cy="646331"/>
          </a:xfrm>
          <a:prstGeom prst="rect">
            <a:avLst/>
          </a:prstGeom>
          <a:noFill/>
        </p:spPr>
        <p:txBody>
          <a:bodyPr wrap="square" rtlCol="0">
            <a:spAutoFit/>
          </a:bodyPr>
          <a:lstStyle/>
          <a:p>
            <a:r>
              <a:rPr lang="en-US" sz="3600" dirty="0"/>
              <a:t>[Y = f(x)]</a:t>
            </a:r>
          </a:p>
        </p:txBody>
      </p:sp>
      <p:sp>
        <p:nvSpPr>
          <p:cNvPr id="7" name="TextBox 6">
            <a:extLst>
              <a:ext uri="{FF2B5EF4-FFF2-40B4-BE49-F238E27FC236}">
                <a16:creationId xmlns:a16="http://schemas.microsoft.com/office/drawing/2014/main" id="{A5229227-CD52-C45B-9FF1-A037E2BE90FE}"/>
              </a:ext>
            </a:extLst>
          </p:cNvPr>
          <p:cNvSpPr txBox="1"/>
          <p:nvPr/>
        </p:nvSpPr>
        <p:spPr>
          <a:xfrm>
            <a:off x="4679372" y="3267672"/>
            <a:ext cx="2798618" cy="490776"/>
          </a:xfrm>
          <a:prstGeom prst="bevel">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To improve the SLA %</a:t>
            </a:r>
          </a:p>
        </p:txBody>
      </p:sp>
      <p:sp>
        <p:nvSpPr>
          <p:cNvPr id="8" name="Rectangle: Rounded Corners 7">
            <a:extLst>
              <a:ext uri="{FF2B5EF4-FFF2-40B4-BE49-F238E27FC236}">
                <a16:creationId xmlns:a16="http://schemas.microsoft.com/office/drawing/2014/main" id="{D40EAB88-294B-8D9C-F241-FE08740ACA00}"/>
              </a:ext>
            </a:extLst>
          </p:cNvPr>
          <p:cNvSpPr/>
          <p:nvPr/>
        </p:nvSpPr>
        <p:spPr>
          <a:xfrm>
            <a:off x="4864677" y="2090758"/>
            <a:ext cx="1915390" cy="540328"/>
          </a:xfrm>
          <a:prstGeom prst="roundRect">
            <a:avLst/>
          </a:prstGeom>
          <a:solidFill>
            <a:schemeClr val="accent1">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i="1">
                <a:latin typeface="Bahnschrift" panose="020B0502040204020203" pitchFamily="34" charset="0"/>
              </a:rPr>
              <a:t>Cycle Time</a:t>
            </a:r>
          </a:p>
        </p:txBody>
      </p:sp>
      <p:sp>
        <p:nvSpPr>
          <p:cNvPr id="9" name="Rectangle: Rounded Corners 8">
            <a:extLst>
              <a:ext uri="{FF2B5EF4-FFF2-40B4-BE49-F238E27FC236}">
                <a16:creationId xmlns:a16="http://schemas.microsoft.com/office/drawing/2014/main" id="{EE7C2DE0-A2FE-90DA-BD35-92EB8DC5672C}"/>
              </a:ext>
            </a:extLst>
          </p:cNvPr>
          <p:cNvSpPr/>
          <p:nvPr/>
        </p:nvSpPr>
        <p:spPr>
          <a:xfrm>
            <a:off x="7225144" y="1522146"/>
            <a:ext cx="1915390" cy="540328"/>
          </a:xfrm>
          <a:prstGeom prst="roundRect">
            <a:avLst/>
          </a:prstGeom>
          <a:solidFill>
            <a:schemeClr val="accent1">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i="1" dirty="0">
                <a:latin typeface="Bahnschrift" panose="020B0502040204020203" pitchFamily="34" charset="0"/>
              </a:rPr>
              <a:t>Proposal Completeness:</a:t>
            </a:r>
          </a:p>
        </p:txBody>
      </p:sp>
      <p:sp>
        <p:nvSpPr>
          <p:cNvPr id="10" name="Rectangle: Rounded Corners 9">
            <a:extLst>
              <a:ext uri="{FF2B5EF4-FFF2-40B4-BE49-F238E27FC236}">
                <a16:creationId xmlns:a16="http://schemas.microsoft.com/office/drawing/2014/main" id="{17EFFF65-8AA2-F0E5-14C0-1F85BBCEA8DB}"/>
              </a:ext>
            </a:extLst>
          </p:cNvPr>
          <p:cNvSpPr/>
          <p:nvPr/>
        </p:nvSpPr>
        <p:spPr>
          <a:xfrm>
            <a:off x="7838208" y="2631086"/>
            <a:ext cx="1915390" cy="540328"/>
          </a:xfrm>
          <a:prstGeom prst="roundRect">
            <a:avLst/>
          </a:prstGeom>
          <a:solidFill>
            <a:schemeClr val="accent1">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i="1" dirty="0">
                <a:latin typeface="Bahnschrift" panose="020B0502040204020203" pitchFamily="34" charset="0"/>
              </a:rPr>
              <a:t>Efficiency in Routing Requests</a:t>
            </a:r>
          </a:p>
        </p:txBody>
      </p:sp>
      <p:sp>
        <p:nvSpPr>
          <p:cNvPr id="11" name="Rectangle: Rounded Corners 10">
            <a:extLst>
              <a:ext uri="{FF2B5EF4-FFF2-40B4-BE49-F238E27FC236}">
                <a16:creationId xmlns:a16="http://schemas.microsoft.com/office/drawing/2014/main" id="{53BF6FF2-59A0-745A-DD24-42B68429BC3A}"/>
              </a:ext>
            </a:extLst>
          </p:cNvPr>
          <p:cNvSpPr/>
          <p:nvPr/>
        </p:nvSpPr>
        <p:spPr>
          <a:xfrm>
            <a:off x="6664037" y="5095990"/>
            <a:ext cx="1915390" cy="540328"/>
          </a:xfrm>
          <a:prstGeom prst="roundRect">
            <a:avLst/>
          </a:prstGeom>
          <a:solidFill>
            <a:schemeClr val="accent1">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i="1" dirty="0">
                <a:latin typeface="Bahnschrift" panose="020B0502040204020203" pitchFamily="34" charset="0"/>
              </a:rPr>
              <a:t>Configuration Accuracy</a:t>
            </a:r>
          </a:p>
        </p:txBody>
      </p:sp>
      <p:sp>
        <p:nvSpPr>
          <p:cNvPr id="12" name="Rectangle: Rounded Corners 11">
            <a:extLst>
              <a:ext uri="{FF2B5EF4-FFF2-40B4-BE49-F238E27FC236}">
                <a16:creationId xmlns:a16="http://schemas.microsoft.com/office/drawing/2014/main" id="{610F8456-5D30-C516-0398-85F6641A9A3A}"/>
              </a:ext>
            </a:extLst>
          </p:cNvPr>
          <p:cNvSpPr/>
          <p:nvPr/>
        </p:nvSpPr>
        <p:spPr>
          <a:xfrm>
            <a:off x="3188277" y="5265680"/>
            <a:ext cx="1915390" cy="540328"/>
          </a:xfrm>
          <a:prstGeom prst="roundRect">
            <a:avLst/>
          </a:prstGeom>
          <a:solidFill>
            <a:schemeClr val="accent1">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i="1" dirty="0">
                <a:latin typeface="Bahnschrift" panose="020B0502040204020203" pitchFamily="34" charset="0"/>
              </a:rPr>
              <a:t>Pricing Approval Time</a:t>
            </a:r>
          </a:p>
        </p:txBody>
      </p:sp>
      <p:sp>
        <p:nvSpPr>
          <p:cNvPr id="13" name="Rectangle: Rounded Corners 12">
            <a:extLst>
              <a:ext uri="{FF2B5EF4-FFF2-40B4-BE49-F238E27FC236}">
                <a16:creationId xmlns:a16="http://schemas.microsoft.com/office/drawing/2014/main" id="{3E54FD48-A793-253B-2F5E-53FCC9D6B393}"/>
              </a:ext>
            </a:extLst>
          </p:cNvPr>
          <p:cNvSpPr/>
          <p:nvPr/>
        </p:nvSpPr>
        <p:spPr>
          <a:xfrm>
            <a:off x="2301586" y="3948049"/>
            <a:ext cx="1915390" cy="540328"/>
          </a:xfrm>
          <a:prstGeom prst="roundRect">
            <a:avLst/>
          </a:prstGeom>
          <a:solidFill>
            <a:schemeClr val="accent1">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i="1" dirty="0">
                <a:latin typeface="Bahnschrift" panose="020B0502040204020203" pitchFamily="34" charset="0"/>
              </a:rPr>
              <a:t>Seller Handholding Time</a:t>
            </a:r>
          </a:p>
        </p:txBody>
      </p:sp>
      <p:sp>
        <p:nvSpPr>
          <p:cNvPr id="14" name="Rectangle: Rounded Corners 13">
            <a:extLst>
              <a:ext uri="{FF2B5EF4-FFF2-40B4-BE49-F238E27FC236}">
                <a16:creationId xmlns:a16="http://schemas.microsoft.com/office/drawing/2014/main" id="{E54C9E2F-CE43-BB5C-DC81-52F7C3E535D5}"/>
              </a:ext>
            </a:extLst>
          </p:cNvPr>
          <p:cNvSpPr/>
          <p:nvPr/>
        </p:nvSpPr>
        <p:spPr>
          <a:xfrm>
            <a:off x="2874818" y="1325414"/>
            <a:ext cx="1915390" cy="540328"/>
          </a:xfrm>
          <a:prstGeom prst="roundRect">
            <a:avLst/>
          </a:prstGeom>
          <a:solidFill>
            <a:schemeClr val="accent1">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i="1" dirty="0">
                <a:latin typeface="Bahnschrift" panose="020B0502040204020203" pitchFamily="34" charset="0"/>
              </a:rPr>
              <a:t>Approval Steps</a:t>
            </a:r>
          </a:p>
        </p:txBody>
      </p:sp>
      <p:sp>
        <p:nvSpPr>
          <p:cNvPr id="15" name="Rectangle: Rounded Corners 14">
            <a:extLst>
              <a:ext uri="{FF2B5EF4-FFF2-40B4-BE49-F238E27FC236}">
                <a16:creationId xmlns:a16="http://schemas.microsoft.com/office/drawing/2014/main" id="{0364760E-6A83-CCCD-C595-22281E929EAB}"/>
              </a:ext>
            </a:extLst>
          </p:cNvPr>
          <p:cNvSpPr/>
          <p:nvPr/>
        </p:nvSpPr>
        <p:spPr>
          <a:xfrm>
            <a:off x="2481695" y="2702465"/>
            <a:ext cx="1915390" cy="540328"/>
          </a:xfrm>
          <a:prstGeom prst="roundRect">
            <a:avLst/>
          </a:prstGeom>
          <a:solidFill>
            <a:schemeClr val="accent1">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i="1" dirty="0">
                <a:latin typeface="Bahnschrift" panose="020B0502040204020203" pitchFamily="34" charset="0"/>
              </a:rPr>
              <a:t>Complexity</a:t>
            </a:r>
          </a:p>
        </p:txBody>
      </p:sp>
      <p:sp>
        <p:nvSpPr>
          <p:cNvPr id="18" name="Rectangle: Rounded Corners 17">
            <a:extLst>
              <a:ext uri="{FF2B5EF4-FFF2-40B4-BE49-F238E27FC236}">
                <a16:creationId xmlns:a16="http://schemas.microsoft.com/office/drawing/2014/main" id="{7C6FC5F8-ED75-3551-6907-E5CCCA728D02}"/>
              </a:ext>
            </a:extLst>
          </p:cNvPr>
          <p:cNvSpPr/>
          <p:nvPr/>
        </p:nvSpPr>
        <p:spPr>
          <a:xfrm>
            <a:off x="7477990" y="4019428"/>
            <a:ext cx="1915390" cy="540328"/>
          </a:xfrm>
          <a:prstGeom prst="roundRect">
            <a:avLst/>
          </a:prstGeom>
          <a:solidFill>
            <a:schemeClr val="accent1">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i="1" dirty="0">
                <a:solidFill>
                  <a:schemeClr val="lt1"/>
                </a:solidFill>
                <a:latin typeface="Bahnschrift" panose="020B0502040204020203" pitchFamily="34" charset="0"/>
              </a:rPr>
              <a:t>Consistency Across Geographies</a:t>
            </a:r>
          </a:p>
        </p:txBody>
      </p:sp>
      <p:sp>
        <p:nvSpPr>
          <p:cNvPr id="19" name="Rectangle: Rounded Corners 18">
            <a:extLst>
              <a:ext uri="{FF2B5EF4-FFF2-40B4-BE49-F238E27FC236}">
                <a16:creationId xmlns:a16="http://schemas.microsoft.com/office/drawing/2014/main" id="{96FBA6D3-67EC-7A99-FFC5-ABF6B69CC74E}"/>
              </a:ext>
            </a:extLst>
          </p:cNvPr>
          <p:cNvSpPr/>
          <p:nvPr/>
        </p:nvSpPr>
        <p:spPr>
          <a:xfrm>
            <a:off x="4790208" y="4322694"/>
            <a:ext cx="1915390" cy="540328"/>
          </a:xfrm>
          <a:prstGeom prst="roundRect">
            <a:avLst/>
          </a:prstGeom>
          <a:solidFill>
            <a:schemeClr val="accent1">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i="1" dirty="0">
                <a:latin typeface="Bahnschrift" panose="020B0502040204020203" pitchFamily="34" charset="0"/>
              </a:rPr>
              <a:t>Non-standard Practices</a:t>
            </a:r>
          </a:p>
        </p:txBody>
      </p:sp>
      <p:sp>
        <p:nvSpPr>
          <p:cNvPr id="5" name="TextBox 4">
            <a:extLst>
              <a:ext uri="{FF2B5EF4-FFF2-40B4-BE49-F238E27FC236}">
                <a16:creationId xmlns:a16="http://schemas.microsoft.com/office/drawing/2014/main" id="{77A1C38F-1210-C473-9463-1D91066386DE}"/>
              </a:ext>
            </a:extLst>
          </p:cNvPr>
          <p:cNvSpPr txBox="1"/>
          <p:nvPr/>
        </p:nvSpPr>
        <p:spPr>
          <a:xfrm>
            <a:off x="10139797" y="4974534"/>
            <a:ext cx="1842655" cy="1384995"/>
          </a:xfrm>
          <a:prstGeom prst="rect">
            <a:avLst/>
          </a:prstGeom>
          <a:noFill/>
        </p:spPr>
        <p:txBody>
          <a:bodyPr wrap="square" rtlCol="0">
            <a:spAutoFit/>
          </a:bodyPr>
          <a:lstStyle/>
          <a:p>
            <a:r>
              <a:rPr lang="en-US" sz="1400" b="0" i="0" dirty="0">
                <a:solidFill>
                  <a:srgbClr val="374151"/>
                </a:solidFill>
                <a:effectLst/>
                <a:latin typeface="Söhne"/>
              </a:rPr>
              <a:t>SLA % = Service Level Agreement, ensures that the delivery cycle time for the proposal creation process is met within 35 days.</a:t>
            </a:r>
            <a:endParaRPr lang="en-US" sz="1400" dirty="0"/>
          </a:p>
        </p:txBody>
      </p:sp>
    </p:spTree>
    <p:extLst>
      <p:ext uri="{BB962C8B-B14F-4D97-AF65-F5344CB8AC3E}">
        <p14:creationId xmlns:p14="http://schemas.microsoft.com/office/powerpoint/2010/main" val="164965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B953-4F0C-899A-E7D6-27F9E0260032}"/>
              </a:ext>
            </a:extLst>
          </p:cNvPr>
          <p:cNvSpPr>
            <a:spLocks noGrp="1"/>
          </p:cNvSpPr>
          <p:nvPr>
            <p:ph type="title"/>
          </p:nvPr>
        </p:nvSpPr>
        <p:spPr>
          <a:xfrm>
            <a:off x="505691" y="242902"/>
            <a:ext cx="10515600" cy="640080"/>
          </a:xfrm>
        </p:spPr>
        <p:txBody>
          <a:bodyPr>
            <a:normAutofit fontScale="90000"/>
          </a:bodyPr>
          <a:lstStyle/>
          <a:p>
            <a:r>
              <a:rPr lang="en-US" dirty="0"/>
              <a:t>Data Collection &amp; details</a:t>
            </a:r>
          </a:p>
        </p:txBody>
      </p:sp>
      <p:sp>
        <p:nvSpPr>
          <p:cNvPr id="3" name="Footer Placeholder 2">
            <a:extLst>
              <a:ext uri="{FF2B5EF4-FFF2-40B4-BE49-F238E27FC236}">
                <a16:creationId xmlns:a16="http://schemas.microsoft.com/office/drawing/2014/main" id="{90C07C2C-A542-4307-C112-F9E0B4CA749D}"/>
              </a:ext>
            </a:extLst>
          </p:cNvPr>
          <p:cNvSpPr>
            <a:spLocks noGrp="1"/>
          </p:cNvSpPr>
          <p:nvPr>
            <p:ph type="ftr" sz="quarter" idx="11"/>
          </p:nvPr>
        </p:nvSpPr>
        <p:spPr/>
        <p:txBody>
          <a:bodyPr/>
          <a:lstStyle/>
          <a:p>
            <a:r>
              <a:rPr lang="en-US"/>
              <a:t>SCM517_CaseStudy_2023</a:t>
            </a:r>
            <a:endParaRPr lang="en-US" dirty="0"/>
          </a:p>
        </p:txBody>
      </p:sp>
      <p:sp>
        <p:nvSpPr>
          <p:cNvPr id="4" name="Slide Number Placeholder 3">
            <a:extLst>
              <a:ext uri="{FF2B5EF4-FFF2-40B4-BE49-F238E27FC236}">
                <a16:creationId xmlns:a16="http://schemas.microsoft.com/office/drawing/2014/main" id="{EBCD0353-38AB-01C0-1D92-4B758C7F8B0A}"/>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6" name="TextBox 5">
            <a:extLst>
              <a:ext uri="{FF2B5EF4-FFF2-40B4-BE49-F238E27FC236}">
                <a16:creationId xmlns:a16="http://schemas.microsoft.com/office/drawing/2014/main" id="{58CE867A-82B0-1EB3-15E6-20EC25B0CD7A}"/>
              </a:ext>
            </a:extLst>
          </p:cNvPr>
          <p:cNvSpPr txBox="1"/>
          <p:nvPr/>
        </p:nvSpPr>
        <p:spPr>
          <a:xfrm>
            <a:off x="671945" y="943710"/>
            <a:ext cx="11381510" cy="1295611"/>
          </a:xfrm>
          <a:prstGeom prst="rect">
            <a:avLst/>
          </a:prstGeom>
          <a:noFill/>
        </p:spPr>
        <p:txBody>
          <a:bodyPr wrap="square" rtlCol="0">
            <a:spAutoFit/>
          </a:bodyPr>
          <a:lstStyle/>
          <a:p>
            <a:pPr>
              <a:lnSpc>
                <a:spcPct val="150000"/>
              </a:lnSpc>
            </a:pPr>
            <a:r>
              <a:rPr lang="en-US" b="0" i="0" dirty="0">
                <a:solidFill>
                  <a:srgbClr val="374151"/>
                </a:solidFill>
                <a:effectLst/>
                <a:latin typeface="Söhne"/>
              </a:rPr>
              <a:t>	In this phase, our primary objective was to gather comprehensive data from Gentech's ERP system and Feedback from BSS, Sellers including Bid size details and timestamps. The dataset is about 3 years timeline with Year &amp; Month, from 5 different geographical locations and for 5 different brands of the company with linked BSS and Seller.</a:t>
            </a:r>
            <a:endParaRPr lang="en-US" dirty="0"/>
          </a:p>
        </p:txBody>
      </p:sp>
      <p:pic>
        <p:nvPicPr>
          <p:cNvPr id="7" name="Graphic 6" descr="Office worker male with solid fill">
            <a:extLst>
              <a:ext uri="{FF2B5EF4-FFF2-40B4-BE49-F238E27FC236}">
                <a16:creationId xmlns:a16="http://schemas.microsoft.com/office/drawing/2014/main" id="{27ACD0F2-05CC-7891-8720-40C123645D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97091" y="2508210"/>
            <a:ext cx="914400" cy="914400"/>
          </a:xfrm>
          <a:prstGeom prst="rect">
            <a:avLst/>
          </a:prstGeom>
        </p:spPr>
      </p:pic>
      <p:pic>
        <p:nvPicPr>
          <p:cNvPr id="10" name="Graphic 9" descr="User with solid fill">
            <a:extLst>
              <a:ext uri="{FF2B5EF4-FFF2-40B4-BE49-F238E27FC236}">
                <a16:creationId xmlns:a16="http://schemas.microsoft.com/office/drawing/2014/main" id="{42CB9ECB-A583-17BE-B1C6-85D82970C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19245" y="2508210"/>
            <a:ext cx="914400" cy="914400"/>
          </a:xfrm>
          <a:prstGeom prst="rect">
            <a:avLst/>
          </a:prstGeom>
        </p:spPr>
      </p:pic>
      <p:pic>
        <p:nvPicPr>
          <p:cNvPr id="32" name="Graphic 31" descr="Map compass with solid fill">
            <a:extLst>
              <a:ext uri="{FF2B5EF4-FFF2-40B4-BE49-F238E27FC236}">
                <a16:creationId xmlns:a16="http://schemas.microsoft.com/office/drawing/2014/main" id="{98E10199-6B23-88D4-9CC9-C406AA032A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6490" y="2407467"/>
            <a:ext cx="1124607" cy="1124607"/>
          </a:xfrm>
          <a:prstGeom prst="rect">
            <a:avLst/>
          </a:prstGeom>
        </p:spPr>
      </p:pic>
      <p:pic>
        <p:nvPicPr>
          <p:cNvPr id="34" name="Graphic 33" descr="Continuous Improvement with solid fill">
            <a:extLst>
              <a:ext uri="{FF2B5EF4-FFF2-40B4-BE49-F238E27FC236}">
                <a16:creationId xmlns:a16="http://schemas.microsoft.com/office/drawing/2014/main" id="{11018A33-9067-010B-842F-5E6FC8DA2D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095" y="2403107"/>
            <a:ext cx="1124606" cy="1124606"/>
          </a:xfrm>
          <a:prstGeom prst="rect">
            <a:avLst/>
          </a:prstGeom>
        </p:spPr>
      </p:pic>
      <p:pic>
        <p:nvPicPr>
          <p:cNvPr id="36" name="Graphic 35" descr="Daily calendar with solid fill">
            <a:extLst>
              <a:ext uri="{FF2B5EF4-FFF2-40B4-BE49-F238E27FC236}">
                <a16:creationId xmlns:a16="http://schemas.microsoft.com/office/drawing/2014/main" id="{41C77C5C-74A5-C2A7-024C-FC904C4E9D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7885" y="2508210"/>
            <a:ext cx="914400" cy="914400"/>
          </a:xfrm>
          <a:prstGeom prst="rect">
            <a:avLst/>
          </a:prstGeom>
        </p:spPr>
      </p:pic>
      <p:sp>
        <p:nvSpPr>
          <p:cNvPr id="37" name="Rectangle: Rounded Corners 36">
            <a:extLst>
              <a:ext uri="{FF2B5EF4-FFF2-40B4-BE49-F238E27FC236}">
                <a16:creationId xmlns:a16="http://schemas.microsoft.com/office/drawing/2014/main" id="{BCA2268B-EEA9-0178-3B72-B6B84C03E34C}"/>
              </a:ext>
            </a:extLst>
          </p:cNvPr>
          <p:cNvSpPr/>
          <p:nvPr/>
        </p:nvSpPr>
        <p:spPr>
          <a:xfrm>
            <a:off x="405285" y="3729206"/>
            <a:ext cx="1879600" cy="1775419"/>
          </a:xfrm>
          <a:prstGeom prst="roundRect">
            <a:avLst>
              <a:gd name="adj" fmla="val 145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2019</a:t>
            </a:r>
          </a:p>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2020</a:t>
            </a:r>
          </a:p>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2021</a:t>
            </a:r>
          </a:p>
        </p:txBody>
      </p:sp>
      <p:sp>
        <p:nvSpPr>
          <p:cNvPr id="38" name="Rectangle: Rounded Corners 37">
            <a:extLst>
              <a:ext uri="{FF2B5EF4-FFF2-40B4-BE49-F238E27FC236}">
                <a16:creationId xmlns:a16="http://schemas.microsoft.com/office/drawing/2014/main" id="{EF22F507-AEE5-C8D6-044B-D5CA3C428711}"/>
              </a:ext>
            </a:extLst>
          </p:cNvPr>
          <p:cNvSpPr/>
          <p:nvPr/>
        </p:nvSpPr>
        <p:spPr>
          <a:xfrm>
            <a:off x="2673407" y="3727394"/>
            <a:ext cx="1970771" cy="1775419"/>
          </a:xfrm>
          <a:prstGeom prst="roundRect">
            <a:avLst>
              <a:gd name="adj" fmla="val 145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South America (SA),</a:t>
            </a:r>
          </a:p>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Europe, Middle East, Africa (EMEA),</a:t>
            </a:r>
          </a:p>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Japan (JPN),</a:t>
            </a:r>
          </a:p>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North America (NA),</a:t>
            </a:r>
          </a:p>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Asia Pacific (AP)</a:t>
            </a:r>
          </a:p>
        </p:txBody>
      </p:sp>
      <p:sp>
        <p:nvSpPr>
          <p:cNvPr id="39" name="Rectangle: Rounded Corners 38">
            <a:extLst>
              <a:ext uri="{FF2B5EF4-FFF2-40B4-BE49-F238E27FC236}">
                <a16:creationId xmlns:a16="http://schemas.microsoft.com/office/drawing/2014/main" id="{4F88DE4B-3C1D-0A3E-5FF2-CC7D2C408F45}"/>
              </a:ext>
            </a:extLst>
          </p:cNvPr>
          <p:cNvSpPr/>
          <p:nvPr/>
        </p:nvSpPr>
        <p:spPr>
          <a:xfrm>
            <a:off x="5093598" y="3729205"/>
            <a:ext cx="1879600" cy="1775419"/>
          </a:xfrm>
          <a:prstGeom prst="roundRect">
            <a:avLst>
              <a:gd name="adj" fmla="val 145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X Series Servers</a:t>
            </a:r>
          </a:p>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Z Series Servers</a:t>
            </a:r>
          </a:p>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ESW</a:t>
            </a:r>
          </a:p>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Consulting Services</a:t>
            </a:r>
          </a:p>
          <a:p>
            <a:pPr marL="171450" indent="-171450">
              <a:spcBef>
                <a:spcPts val="600"/>
              </a:spcBef>
              <a:buFont typeface="Arial" panose="020B0604020202020204" pitchFamily="34" charset="0"/>
              <a:buChar char="•"/>
            </a:pPr>
            <a:r>
              <a:rPr lang="en-US" sz="1100" dirty="0">
                <a:solidFill>
                  <a:schemeClr val="bg1">
                    <a:lumMod val="65000"/>
                  </a:schemeClr>
                </a:solidFill>
                <a:latin typeface="Eras Bold ITC" panose="020B0907030504020204" pitchFamily="34" charset="0"/>
              </a:rPr>
              <a:t>SWG (Software Group)</a:t>
            </a:r>
          </a:p>
        </p:txBody>
      </p:sp>
      <p:sp>
        <p:nvSpPr>
          <p:cNvPr id="40" name="Rectangle: Rounded Corners 39">
            <a:extLst>
              <a:ext uri="{FF2B5EF4-FFF2-40B4-BE49-F238E27FC236}">
                <a16:creationId xmlns:a16="http://schemas.microsoft.com/office/drawing/2014/main" id="{3743EB0A-107B-1529-6F6C-9FAB461C388A}"/>
              </a:ext>
            </a:extLst>
          </p:cNvPr>
          <p:cNvSpPr/>
          <p:nvPr/>
        </p:nvSpPr>
        <p:spPr>
          <a:xfrm>
            <a:off x="7288945" y="3729205"/>
            <a:ext cx="2130692" cy="1775419"/>
          </a:xfrm>
          <a:prstGeom prst="roundRect">
            <a:avLst>
              <a:gd name="adj" fmla="val 145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latin typeface="Eras Bold ITC" panose="020B0907030504020204" pitchFamily="34" charset="0"/>
              </a:rPr>
              <a:t>100 Bid Support Specialist available</a:t>
            </a:r>
          </a:p>
          <a:p>
            <a:pPr algn="ctr"/>
            <a:r>
              <a:rPr lang="en-US" sz="1200" dirty="0">
                <a:solidFill>
                  <a:schemeClr val="bg1">
                    <a:lumMod val="65000"/>
                  </a:schemeClr>
                </a:solidFill>
                <a:latin typeface="Eras Bold ITC" panose="020B0907030504020204" pitchFamily="34" charset="0"/>
              </a:rPr>
              <a:t>Across globe.</a:t>
            </a:r>
          </a:p>
          <a:p>
            <a:pPr algn="ctr"/>
            <a:endParaRPr lang="en-US" sz="1200" dirty="0">
              <a:solidFill>
                <a:schemeClr val="bg1">
                  <a:lumMod val="65000"/>
                </a:schemeClr>
              </a:solidFill>
              <a:latin typeface="Eras Bold ITC" panose="020B0907030504020204" pitchFamily="34" charset="0"/>
            </a:endParaRPr>
          </a:p>
          <a:p>
            <a:pPr algn="ctr"/>
            <a:r>
              <a:rPr lang="en-US" sz="1200" dirty="0">
                <a:solidFill>
                  <a:schemeClr val="bg1">
                    <a:lumMod val="65000"/>
                  </a:schemeClr>
                </a:solidFill>
                <a:latin typeface="Eras Bold ITC" panose="020B0907030504020204" pitchFamily="34" charset="0"/>
              </a:rPr>
              <a:t>[ 4 per Brand or 20 per Geolocation ]</a:t>
            </a:r>
          </a:p>
        </p:txBody>
      </p:sp>
      <p:sp>
        <p:nvSpPr>
          <p:cNvPr id="41" name="Rectangle: Rounded Corners 40">
            <a:extLst>
              <a:ext uri="{FF2B5EF4-FFF2-40B4-BE49-F238E27FC236}">
                <a16:creationId xmlns:a16="http://schemas.microsoft.com/office/drawing/2014/main" id="{89769478-C080-5680-2B71-AF03D83E4370}"/>
              </a:ext>
            </a:extLst>
          </p:cNvPr>
          <p:cNvSpPr/>
          <p:nvPr/>
        </p:nvSpPr>
        <p:spPr>
          <a:xfrm>
            <a:off x="9711099" y="3729205"/>
            <a:ext cx="2130692" cy="1775419"/>
          </a:xfrm>
          <a:prstGeom prst="roundRect">
            <a:avLst>
              <a:gd name="adj" fmla="val 145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latin typeface="Eras Bold ITC" panose="020B0907030504020204" pitchFamily="34" charset="0"/>
              </a:rPr>
              <a:t>25 Sellers available across globe.</a:t>
            </a:r>
          </a:p>
          <a:p>
            <a:pPr algn="ctr"/>
            <a:endParaRPr lang="en-US" sz="1200" dirty="0">
              <a:solidFill>
                <a:schemeClr val="bg1">
                  <a:lumMod val="65000"/>
                </a:schemeClr>
              </a:solidFill>
              <a:latin typeface="Eras Bold ITC" panose="020B0907030504020204" pitchFamily="34" charset="0"/>
            </a:endParaRPr>
          </a:p>
          <a:p>
            <a:pPr algn="ctr"/>
            <a:r>
              <a:rPr lang="en-US" sz="1200" dirty="0">
                <a:solidFill>
                  <a:schemeClr val="bg1">
                    <a:lumMod val="65000"/>
                  </a:schemeClr>
                </a:solidFill>
                <a:latin typeface="Eras Bold ITC" panose="020B0907030504020204" pitchFamily="34" charset="0"/>
              </a:rPr>
              <a:t>5 per Geolocations for all brands.</a:t>
            </a:r>
          </a:p>
        </p:txBody>
      </p:sp>
      <p:sp>
        <p:nvSpPr>
          <p:cNvPr id="5" name="Rectangle: Rounded Corners 4">
            <a:extLst>
              <a:ext uri="{FF2B5EF4-FFF2-40B4-BE49-F238E27FC236}">
                <a16:creationId xmlns:a16="http://schemas.microsoft.com/office/drawing/2014/main" id="{0B8DA96A-A5FA-1225-8214-9C8B26F599D1}"/>
              </a:ext>
            </a:extLst>
          </p:cNvPr>
          <p:cNvSpPr/>
          <p:nvPr/>
        </p:nvSpPr>
        <p:spPr>
          <a:xfrm>
            <a:off x="1266557" y="5674284"/>
            <a:ext cx="9784774" cy="699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latin typeface="Abadi" panose="020B0604020104020204" pitchFamily="34" charset="0"/>
                <a:cs typeface="Aldhabi" panose="020F0502020204030204" pitchFamily="2" charset="-78"/>
              </a:rPr>
              <a:t>75,000 rows(Transactions) &amp; 20 columns(Features) of data with different process timestamps, Feedback from Seller &amp; BSS with Transactions Bid Sizes. </a:t>
            </a:r>
          </a:p>
        </p:txBody>
      </p:sp>
    </p:spTree>
    <p:extLst>
      <p:ext uri="{BB962C8B-B14F-4D97-AF65-F5344CB8AC3E}">
        <p14:creationId xmlns:p14="http://schemas.microsoft.com/office/powerpoint/2010/main" val="17095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1+#ppt_w/2"/>
                                          </p:val>
                                        </p:tav>
                                        <p:tav tm="100000">
                                          <p:val>
                                            <p:strVal val="#ppt_x"/>
                                          </p:val>
                                        </p:tav>
                                      </p:tavLst>
                                    </p:anim>
                                    <p:anim calcmode="lin" valueType="num">
                                      <p:cBhvr additive="base">
                                        <p:cTn id="20" dur="500" fill="hold"/>
                                        <p:tgtEl>
                                          <p:spTgt spid="4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1+#ppt_w/2"/>
                                          </p:val>
                                        </p:tav>
                                        <p:tav tm="100000">
                                          <p:val>
                                            <p:strVal val="#ppt_x"/>
                                          </p:val>
                                        </p:tav>
                                      </p:tavLst>
                                    </p:anim>
                                    <p:anim calcmode="lin" valueType="num">
                                      <p:cBhvr additive="base">
                                        <p:cTn id="24"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781E-EEB0-6AB9-E9E2-539354809C1D}"/>
              </a:ext>
            </a:extLst>
          </p:cNvPr>
          <p:cNvSpPr>
            <a:spLocks noGrp="1"/>
          </p:cNvSpPr>
          <p:nvPr>
            <p:ph type="title"/>
          </p:nvPr>
        </p:nvSpPr>
        <p:spPr>
          <a:xfrm>
            <a:off x="665018" y="561556"/>
            <a:ext cx="10515600" cy="640080"/>
          </a:xfrm>
        </p:spPr>
        <p:txBody>
          <a:bodyPr>
            <a:normAutofit fontScale="90000"/>
          </a:bodyPr>
          <a:lstStyle/>
          <a:p>
            <a:r>
              <a:rPr lang="en-US" dirty="0"/>
              <a:t>Quality Metrics </a:t>
            </a:r>
          </a:p>
        </p:txBody>
      </p:sp>
      <p:sp>
        <p:nvSpPr>
          <p:cNvPr id="3" name="Footer Placeholder 2">
            <a:extLst>
              <a:ext uri="{FF2B5EF4-FFF2-40B4-BE49-F238E27FC236}">
                <a16:creationId xmlns:a16="http://schemas.microsoft.com/office/drawing/2014/main" id="{26179D25-4792-B0CB-4AA2-8B487B880A2C}"/>
              </a:ext>
            </a:extLst>
          </p:cNvPr>
          <p:cNvSpPr>
            <a:spLocks noGrp="1"/>
          </p:cNvSpPr>
          <p:nvPr>
            <p:ph type="ftr" sz="quarter" idx="11"/>
          </p:nvPr>
        </p:nvSpPr>
        <p:spPr/>
        <p:txBody>
          <a:bodyPr/>
          <a:lstStyle/>
          <a:p>
            <a:r>
              <a:rPr lang="en-US"/>
              <a:t>SCM517_CaseStudy_2023</a:t>
            </a:r>
            <a:endParaRPr lang="en-US" dirty="0"/>
          </a:p>
        </p:txBody>
      </p:sp>
      <p:sp>
        <p:nvSpPr>
          <p:cNvPr id="4" name="Slide Number Placeholder 3">
            <a:extLst>
              <a:ext uri="{FF2B5EF4-FFF2-40B4-BE49-F238E27FC236}">
                <a16:creationId xmlns:a16="http://schemas.microsoft.com/office/drawing/2014/main" id="{57A77E79-6A8B-C208-5691-E4DB326F4303}"/>
              </a:ext>
            </a:extLst>
          </p:cNvPr>
          <p:cNvSpPr>
            <a:spLocks noGrp="1"/>
          </p:cNvSpPr>
          <p:nvPr>
            <p:ph type="sldNum" sz="quarter" idx="12"/>
          </p:nvPr>
        </p:nvSpPr>
        <p:spPr/>
        <p:txBody>
          <a:bodyPr/>
          <a:lstStyle/>
          <a:p>
            <a:fld id="{B5CEABB6-07DC-46E8-9B57-56EC44A396E5}" type="slidenum">
              <a:rPr lang="en-US" smtClean="0"/>
              <a:t>14</a:t>
            </a:fld>
            <a:endParaRPr lang="en-US" dirty="0"/>
          </a:p>
        </p:txBody>
      </p:sp>
      <p:graphicFrame>
        <p:nvGraphicFramePr>
          <p:cNvPr id="6" name="Diagram 5">
            <a:extLst>
              <a:ext uri="{FF2B5EF4-FFF2-40B4-BE49-F238E27FC236}">
                <a16:creationId xmlns:a16="http://schemas.microsoft.com/office/drawing/2014/main" id="{339B9383-78F0-4177-4523-A2BDA0B2421A}"/>
              </a:ext>
            </a:extLst>
          </p:cNvPr>
          <p:cNvGraphicFramePr/>
          <p:nvPr>
            <p:extLst>
              <p:ext uri="{D42A27DB-BD31-4B8C-83A1-F6EECF244321}">
                <p14:modId xmlns:p14="http://schemas.microsoft.com/office/powerpoint/2010/main" val="4031474058"/>
              </p:ext>
            </p:extLst>
          </p:nvPr>
        </p:nvGraphicFramePr>
        <p:xfrm>
          <a:off x="923636" y="1435195"/>
          <a:ext cx="8414327" cy="4743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906E97B9-AAD3-44D9-9825-B920C8D4588B}"/>
              </a:ext>
            </a:extLst>
          </p:cNvPr>
          <p:cNvSpPr txBox="1"/>
          <p:nvPr/>
        </p:nvSpPr>
        <p:spPr>
          <a:xfrm>
            <a:off x="6276109" y="4001123"/>
            <a:ext cx="1094509" cy="1015663"/>
          </a:xfrm>
          <a:prstGeom prst="rect">
            <a:avLst/>
          </a:prstGeom>
          <a:noFill/>
        </p:spPr>
        <p:txBody>
          <a:bodyPr wrap="square" rtlCol="0">
            <a:spAutoFit/>
          </a:bodyPr>
          <a:lstStyle/>
          <a:p>
            <a:r>
              <a:rPr lang="en-US" sz="6000" b="1" dirty="0">
                <a:solidFill>
                  <a:schemeClr val="accent5">
                    <a:lumMod val="50000"/>
                  </a:schemeClr>
                </a:solidFill>
              </a:rPr>
              <a:t>!!!!</a:t>
            </a:r>
          </a:p>
        </p:txBody>
      </p:sp>
    </p:spTree>
    <p:extLst>
      <p:ext uri="{BB962C8B-B14F-4D97-AF65-F5344CB8AC3E}">
        <p14:creationId xmlns:p14="http://schemas.microsoft.com/office/powerpoint/2010/main" val="78537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E5DF-454D-FDC9-8834-2C8A5FC1437D}"/>
              </a:ext>
            </a:extLst>
          </p:cNvPr>
          <p:cNvSpPr>
            <a:spLocks noGrp="1"/>
          </p:cNvSpPr>
          <p:nvPr>
            <p:ph type="title"/>
          </p:nvPr>
        </p:nvSpPr>
        <p:spPr>
          <a:xfrm>
            <a:off x="367145" y="291394"/>
            <a:ext cx="10515600" cy="640080"/>
          </a:xfrm>
        </p:spPr>
        <p:txBody>
          <a:bodyPr>
            <a:normAutofit fontScale="90000"/>
          </a:bodyPr>
          <a:lstStyle/>
          <a:p>
            <a:r>
              <a:rPr lang="en-US" dirty="0"/>
              <a:t>Data distribution of total cycle time</a:t>
            </a:r>
          </a:p>
        </p:txBody>
      </p:sp>
      <p:sp>
        <p:nvSpPr>
          <p:cNvPr id="3" name="Footer Placeholder 2">
            <a:extLst>
              <a:ext uri="{FF2B5EF4-FFF2-40B4-BE49-F238E27FC236}">
                <a16:creationId xmlns:a16="http://schemas.microsoft.com/office/drawing/2014/main" id="{610619FE-081D-587B-1B7F-95CFBA4CA064}"/>
              </a:ext>
            </a:extLst>
          </p:cNvPr>
          <p:cNvSpPr>
            <a:spLocks noGrp="1"/>
          </p:cNvSpPr>
          <p:nvPr>
            <p:ph type="ftr" sz="quarter" idx="11"/>
          </p:nvPr>
        </p:nvSpPr>
        <p:spPr/>
        <p:txBody>
          <a:bodyPr/>
          <a:lstStyle/>
          <a:p>
            <a:r>
              <a:rPr lang="en-US"/>
              <a:t>SCM517_CaseStudy_2023</a:t>
            </a:r>
            <a:endParaRPr lang="en-US" dirty="0"/>
          </a:p>
        </p:txBody>
      </p:sp>
      <p:sp>
        <p:nvSpPr>
          <p:cNvPr id="4" name="Slide Number Placeholder 3">
            <a:extLst>
              <a:ext uri="{FF2B5EF4-FFF2-40B4-BE49-F238E27FC236}">
                <a16:creationId xmlns:a16="http://schemas.microsoft.com/office/drawing/2014/main" id="{65FCD24D-E1AB-9B35-3B51-E7CF924CF89B}"/>
              </a:ext>
            </a:extLst>
          </p:cNvPr>
          <p:cNvSpPr>
            <a:spLocks noGrp="1"/>
          </p:cNvSpPr>
          <p:nvPr>
            <p:ph type="sldNum" sz="quarter" idx="12"/>
          </p:nvPr>
        </p:nvSpPr>
        <p:spPr/>
        <p:txBody>
          <a:bodyPr/>
          <a:lstStyle/>
          <a:p>
            <a:fld id="{B5CEABB6-07DC-46E8-9B57-56EC44A396E5}" type="slidenum">
              <a:rPr lang="en-US" smtClean="0"/>
              <a:t>15</a:t>
            </a:fld>
            <a:endParaRPr lang="en-US" dirty="0"/>
          </a:p>
        </p:txBody>
      </p:sp>
      <p:pic>
        <p:nvPicPr>
          <p:cNvPr id="7" name="Picture 6">
            <a:extLst>
              <a:ext uri="{FF2B5EF4-FFF2-40B4-BE49-F238E27FC236}">
                <a16:creationId xmlns:a16="http://schemas.microsoft.com/office/drawing/2014/main" id="{A0618DA2-E314-4E6A-AADB-56090B2422F1}"/>
              </a:ext>
            </a:extLst>
          </p:cNvPr>
          <p:cNvPicPr>
            <a:picLocks noChangeAspect="1"/>
          </p:cNvPicPr>
          <p:nvPr/>
        </p:nvPicPr>
        <p:blipFill>
          <a:blip r:embed="rId2"/>
          <a:stretch>
            <a:fillRect/>
          </a:stretch>
        </p:blipFill>
        <p:spPr>
          <a:xfrm>
            <a:off x="524800" y="1556196"/>
            <a:ext cx="7428903" cy="4275488"/>
          </a:xfrm>
          <a:prstGeom prst="rect">
            <a:avLst/>
          </a:prstGeom>
        </p:spPr>
      </p:pic>
      <p:graphicFrame>
        <p:nvGraphicFramePr>
          <p:cNvPr id="8" name="Table 7">
            <a:extLst>
              <a:ext uri="{FF2B5EF4-FFF2-40B4-BE49-F238E27FC236}">
                <a16:creationId xmlns:a16="http://schemas.microsoft.com/office/drawing/2014/main" id="{FA5A9CF0-FE01-1493-0DBD-C216DC647E0F}"/>
              </a:ext>
            </a:extLst>
          </p:cNvPr>
          <p:cNvGraphicFramePr>
            <a:graphicFrameLocks noGrp="1"/>
          </p:cNvGraphicFramePr>
          <p:nvPr>
            <p:extLst>
              <p:ext uri="{D42A27DB-BD31-4B8C-83A1-F6EECF244321}">
                <p14:modId xmlns:p14="http://schemas.microsoft.com/office/powerpoint/2010/main" val="1094912248"/>
              </p:ext>
            </p:extLst>
          </p:nvPr>
        </p:nvGraphicFramePr>
        <p:xfrm>
          <a:off x="8488218" y="2381299"/>
          <a:ext cx="2865582" cy="1312641"/>
        </p:xfrm>
        <a:graphic>
          <a:graphicData uri="http://schemas.openxmlformats.org/drawingml/2006/table">
            <a:tbl>
              <a:tblPr firstRow="1" bandRow="1">
                <a:tableStyleId>{5C22544A-7EE6-4342-B048-85BDC9FD1C3A}</a:tableStyleId>
              </a:tblPr>
              <a:tblGrid>
                <a:gridCol w="1432791">
                  <a:extLst>
                    <a:ext uri="{9D8B030D-6E8A-4147-A177-3AD203B41FA5}">
                      <a16:colId xmlns:a16="http://schemas.microsoft.com/office/drawing/2014/main" val="532324473"/>
                    </a:ext>
                  </a:extLst>
                </a:gridCol>
                <a:gridCol w="1432791">
                  <a:extLst>
                    <a:ext uri="{9D8B030D-6E8A-4147-A177-3AD203B41FA5}">
                      <a16:colId xmlns:a16="http://schemas.microsoft.com/office/drawing/2014/main" val="2713847615"/>
                    </a:ext>
                  </a:extLst>
                </a:gridCol>
              </a:tblGrid>
              <a:tr h="437547">
                <a:tc>
                  <a:txBody>
                    <a:bodyPr/>
                    <a:lstStyle/>
                    <a:p>
                      <a:r>
                        <a:rPr lang="en-US" dirty="0">
                          <a:solidFill>
                            <a:sysClr val="windowText" lastClr="000000"/>
                          </a:solidFill>
                        </a:rPr>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5492194"/>
                  </a:ext>
                </a:extLst>
              </a:tr>
              <a:tr h="437547">
                <a:tc>
                  <a:txBody>
                    <a:bodyPr/>
                    <a:lstStyle/>
                    <a:p>
                      <a:r>
                        <a:rPr lang="en-US" dirty="0">
                          <a:solidFill>
                            <a:sysClr val="windowText" lastClr="000000"/>
                          </a:solidFill>
                        </a:rPr>
                        <a:t>Std Dev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9.845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5779554"/>
                  </a:ext>
                </a:extLst>
              </a:tr>
              <a:tr h="437547">
                <a:tc>
                  <a:txBody>
                    <a:bodyPr/>
                    <a:lstStyle/>
                    <a:p>
                      <a:r>
                        <a:rPr lang="en-US" dirty="0">
                          <a:solidFill>
                            <a:sysClr val="windowText" lastClr="000000"/>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75000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0383944"/>
                  </a:ext>
                </a:extLst>
              </a:tr>
            </a:tbl>
          </a:graphicData>
        </a:graphic>
      </p:graphicFrame>
      <p:sp>
        <p:nvSpPr>
          <p:cNvPr id="9" name="TextBox 8">
            <a:extLst>
              <a:ext uri="{FF2B5EF4-FFF2-40B4-BE49-F238E27FC236}">
                <a16:creationId xmlns:a16="http://schemas.microsoft.com/office/drawing/2014/main" id="{64BB5498-0991-CC4D-0BC6-352CC1607BA1}"/>
              </a:ext>
            </a:extLst>
          </p:cNvPr>
          <p:cNvSpPr txBox="1"/>
          <p:nvPr/>
        </p:nvSpPr>
        <p:spPr>
          <a:xfrm>
            <a:off x="8494292" y="4398818"/>
            <a:ext cx="2975815" cy="923330"/>
          </a:xfrm>
          <a:prstGeom prst="rect">
            <a:avLst/>
          </a:prstGeom>
          <a:noFill/>
        </p:spPr>
        <p:txBody>
          <a:bodyPr wrap="none" rtlCol="0">
            <a:spAutoFit/>
          </a:bodyPr>
          <a:lstStyle/>
          <a:p>
            <a:r>
              <a:rPr lang="en-US" dirty="0"/>
              <a:t>Z – Value</a:t>
            </a:r>
          </a:p>
          <a:p>
            <a:endParaRPr lang="en-US" dirty="0"/>
          </a:p>
          <a:p>
            <a:r>
              <a:rPr lang="en-US" dirty="0"/>
              <a:t>31. 5575   &lt;   X   &lt;    31. 6985</a:t>
            </a:r>
          </a:p>
        </p:txBody>
      </p:sp>
    </p:spTree>
    <p:extLst>
      <p:ext uri="{BB962C8B-B14F-4D97-AF65-F5344CB8AC3E}">
        <p14:creationId xmlns:p14="http://schemas.microsoft.com/office/powerpoint/2010/main" val="1459105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2490F566-F492-68A1-AB51-318BEC807D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7" name="Slide Number Placeholder 6">
            <a:extLst>
              <a:ext uri="{FF2B5EF4-FFF2-40B4-BE49-F238E27FC236}">
                <a16:creationId xmlns:a16="http://schemas.microsoft.com/office/drawing/2014/main" id="{9FC92F3B-495D-DD58-AB30-ED535ECABB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9" name="TextBox 8">
            <a:extLst>
              <a:ext uri="{FF2B5EF4-FFF2-40B4-BE49-F238E27FC236}">
                <a16:creationId xmlns:a16="http://schemas.microsoft.com/office/drawing/2014/main" id="{63A62625-CBDE-DB9F-7182-12739C77380B}"/>
              </a:ext>
            </a:extLst>
          </p:cNvPr>
          <p:cNvSpPr txBox="1"/>
          <p:nvPr/>
        </p:nvSpPr>
        <p:spPr>
          <a:xfrm>
            <a:off x="328918" y="185016"/>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Quire Sans Pro Light"/>
                <a:ea typeface="+mn-ea"/>
                <a:cs typeface="+mn-cs"/>
              </a:rPr>
              <a:t>SLA COMPLIANCE RATE OF GEOGRAPHIES.</a:t>
            </a:r>
          </a:p>
        </p:txBody>
      </p:sp>
      <p:pic>
        <p:nvPicPr>
          <p:cNvPr id="11" name="Picture 10" descr="A map of the world with different colors&#10;&#10;Description automatically generated">
            <a:extLst>
              <a:ext uri="{FF2B5EF4-FFF2-40B4-BE49-F238E27FC236}">
                <a16:creationId xmlns:a16="http://schemas.microsoft.com/office/drawing/2014/main" id="{9422579F-F938-3BA5-C60B-C36C72C3ACB2}"/>
              </a:ext>
            </a:extLst>
          </p:cNvPr>
          <p:cNvPicPr>
            <a:picLocks noChangeAspect="1"/>
          </p:cNvPicPr>
          <p:nvPr/>
        </p:nvPicPr>
        <p:blipFill>
          <a:blip r:embed="rId2"/>
          <a:stretch>
            <a:fillRect/>
          </a:stretch>
        </p:blipFill>
        <p:spPr>
          <a:xfrm>
            <a:off x="477982" y="537730"/>
            <a:ext cx="11236036" cy="6320270"/>
          </a:xfrm>
          <a:prstGeom prst="rect">
            <a:avLst/>
          </a:prstGeom>
        </p:spPr>
      </p:pic>
    </p:spTree>
    <p:extLst>
      <p:ext uri="{BB962C8B-B14F-4D97-AF65-F5344CB8AC3E}">
        <p14:creationId xmlns:p14="http://schemas.microsoft.com/office/powerpoint/2010/main" val="3342674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world&#10;&#10;Description automatically generated">
            <a:extLst>
              <a:ext uri="{FF2B5EF4-FFF2-40B4-BE49-F238E27FC236}">
                <a16:creationId xmlns:a16="http://schemas.microsoft.com/office/drawing/2014/main" id="{33799565-78A5-C1AE-D08A-271D45AD2D3C}"/>
              </a:ext>
            </a:extLst>
          </p:cNvPr>
          <p:cNvPicPr>
            <a:picLocks noChangeAspect="1"/>
          </p:cNvPicPr>
          <p:nvPr/>
        </p:nvPicPr>
        <p:blipFill>
          <a:blip r:embed="rId2"/>
          <a:stretch>
            <a:fillRect/>
          </a:stretch>
        </p:blipFill>
        <p:spPr>
          <a:xfrm>
            <a:off x="1" y="-1"/>
            <a:ext cx="12192000" cy="6858001"/>
          </a:xfrm>
          <a:prstGeom prst="rect">
            <a:avLst/>
          </a:prstGeom>
        </p:spPr>
      </p:pic>
      <p:sp>
        <p:nvSpPr>
          <p:cNvPr id="3" name="Footer Placeholder 2">
            <a:extLst>
              <a:ext uri="{FF2B5EF4-FFF2-40B4-BE49-F238E27FC236}">
                <a16:creationId xmlns:a16="http://schemas.microsoft.com/office/drawing/2014/main" id="{7A188437-47E8-127A-1038-C9C30C850AF1}"/>
              </a:ext>
            </a:extLst>
          </p:cNvPr>
          <p:cNvSpPr>
            <a:spLocks noGrp="1"/>
          </p:cNvSpPr>
          <p:nvPr>
            <p:ph type="ftr" sz="quarter" idx="11"/>
          </p:nvPr>
        </p:nvSpPr>
        <p:spPr/>
        <p:txBody>
          <a:bodyPr/>
          <a:lstStyle/>
          <a:p>
            <a:r>
              <a:rPr lang="en-US"/>
              <a:t>SCM517_CaseStudy_2023</a:t>
            </a:r>
            <a:endParaRPr lang="en-US" dirty="0"/>
          </a:p>
        </p:txBody>
      </p:sp>
      <p:sp>
        <p:nvSpPr>
          <p:cNvPr id="4" name="Slide Number Placeholder 3">
            <a:extLst>
              <a:ext uri="{FF2B5EF4-FFF2-40B4-BE49-F238E27FC236}">
                <a16:creationId xmlns:a16="http://schemas.microsoft.com/office/drawing/2014/main" id="{84D4A86A-D585-EDBA-D17D-F61AE543C117}"/>
              </a:ext>
            </a:extLst>
          </p:cNvPr>
          <p:cNvSpPr>
            <a:spLocks noGrp="1"/>
          </p:cNvSpPr>
          <p:nvPr>
            <p:ph type="sldNum" sz="quarter" idx="12"/>
          </p:nvPr>
        </p:nvSpPr>
        <p:spPr/>
        <p:txBody>
          <a:bodyPr/>
          <a:lstStyle/>
          <a:p>
            <a:fld id="{B5CEABB6-07DC-46E8-9B57-56EC44A396E5}" type="slidenum">
              <a:rPr lang="en-US" smtClean="0"/>
              <a:t>17</a:t>
            </a:fld>
            <a:endParaRPr lang="en-US" dirty="0"/>
          </a:p>
        </p:txBody>
      </p:sp>
      <p:graphicFrame>
        <p:nvGraphicFramePr>
          <p:cNvPr id="9" name="Table 8">
            <a:extLst>
              <a:ext uri="{FF2B5EF4-FFF2-40B4-BE49-F238E27FC236}">
                <a16:creationId xmlns:a16="http://schemas.microsoft.com/office/drawing/2014/main" id="{5A2334C5-7FAB-08B5-A2C8-B8C71F3EF67A}"/>
              </a:ext>
            </a:extLst>
          </p:cNvPr>
          <p:cNvGraphicFramePr>
            <a:graphicFrameLocks noGrp="1"/>
          </p:cNvGraphicFramePr>
          <p:nvPr>
            <p:extLst>
              <p:ext uri="{D42A27DB-BD31-4B8C-83A1-F6EECF244321}">
                <p14:modId xmlns:p14="http://schemas.microsoft.com/office/powerpoint/2010/main" val="416381226"/>
              </p:ext>
            </p:extLst>
          </p:nvPr>
        </p:nvGraphicFramePr>
        <p:xfrm>
          <a:off x="84075" y="78244"/>
          <a:ext cx="3543666" cy="1389764"/>
        </p:xfrm>
        <a:graphic>
          <a:graphicData uri="http://schemas.openxmlformats.org/drawingml/2006/table">
            <a:tbl>
              <a:tblPr firstRow="1" bandRow="1">
                <a:tableStyleId>{5C22544A-7EE6-4342-B048-85BDC9FD1C3A}</a:tableStyleId>
              </a:tblPr>
              <a:tblGrid>
                <a:gridCol w="1950021">
                  <a:extLst>
                    <a:ext uri="{9D8B030D-6E8A-4147-A177-3AD203B41FA5}">
                      <a16:colId xmlns:a16="http://schemas.microsoft.com/office/drawing/2014/main" val="1489020964"/>
                    </a:ext>
                  </a:extLst>
                </a:gridCol>
                <a:gridCol w="1593645">
                  <a:extLst>
                    <a:ext uri="{9D8B030D-6E8A-4147-A177-3AD203B41FA5}">
                      <a16:colId xmlns:a16="http://schemas.microsoft.com/office/drawing/2014/main" val="961819679"/>
                    </a:ext>
                  </a:extLst>
                </a:gridCol>
              </a:tblGrid>
              <a:tr h="283145">
                <a:tc gridSpan="2">
                  <a:txBody>
                    <a:bodyPr/>
                    <a:lstStyle/>
                    <a:p>
                      <a:pPr algn="ctr"/>
                      <a:r>
                        <a:rPr lang="en-US" sz="1600" dirty="0">
                          <a:solidFill>
                            <a:sysClr val="windowText" lastClr="000000"/>
                          </a:solidFill>
                        </a:rPr>
                        <a:t>Quality Metrics</a:t>
                      </a:r>
                    </a:p>
                  </a:txBody>
                  <a:tcPr anchor="ctr">
                    <a:solidFill>
                      <a:srgbClr val="F7EDE9"/>
                    </a:solidFill>
                  </a:tcPr>
                </a:tc>
                <a:tc hMerge="1">
                  <a:txBody>
                    <a:bodyPr/>
                    <a:lstStyle/>
                    <a:p>
                      <a:endParaRPr lang="en-US" dirty="0"/>
                    </a:p>
                  </a:txBody>
                  <a:tcPr/>
                </a:tc>
                <a:extLst>
                  <a:ext uri="{0D108BD9-81ED-4DB2-BD59-A6C34878D82A}">
                    <a16:rowId xmlns:a16="http://schemas.microsoft.com/office/drawing/2014/main" val="1283997469"/>
                  </a:ext>
                </a:extLst>
              </a:tr>
              <a:tr h="283145">
                <a:tc>
                  <a:txBody>
                    <a:bodyPr/>
                    <a:lstStyle/>
                    <a:p>
                      <a:pPr algn="ctr"/>
                      <a:r>
                        <a:rPr lang="en-US" sz="1600" dirty="0">
                          <a:solidFill>
                            <a:sysClr val="windowText" lastClr="000000"/>
                          </a:solidFill>
                        </a:rPr>
                        <a:t>Current SLA</a:t>
                      </a:r>
                    </a:p>
                  </a:txBody>
                  <a:tcPr anchor="ctr">
                    <a:solidFill>
                      <a:srgbClr val="F7EDE9"/>
                    </a:solidFill>
                  </a:tcPr>
                </a:tc>
                <a:tc>
                  <a:txBody>
                    <a:bodyPr/>
                    <a:lstStyle/>
                    <a:p>
                      <a:pPr algn="ctr"/>
                      <a:r>
                        <a:rPr lang="en-US" sz="1600" dirty="0">
                          <a:solidFill>
                            <a:sysClr val="windowText" lastClr="000000"/>
                          </a:solidFill>
                        </a:rPr>
                        <a:t>55.57 %</a:t>
                      </a:r>
                    </a:p>
                  </a:txBody>
                  <a:tcPr anchor="ctr">
                    <a:solidFill>
                      <a:srgbClr val="F7EDE9"/>
                    </a:solidFill>
                  </a:tcPr>
                </a:tc>
                <a:extLst>
                  <a:ext uri="{0D108BD9-81ED-4DB2-BD59-A6C34878D82A}">
                    <a16:rowId xmlns:a16="http://schemas.microsoft.com/office/drawing/2014/main" val="1027421953"/>
                  </a:ext>
                </a:extLst>
              </a:tr>
              <a:tr h="383924">
                <a:tc>
                  <a:txBody>
                    <a:bodyPr/>
                    <a:lstStyle/>
                    <a:p>
                      <a:pPr algn="ctr"/>
                      <a:r>
                        <a:rPr lang="en-US" sz="1600" dirty="0">
                          <a:solidFill>
                            <a:sysClr val="windowText" lastClr="000000"/>
                          </a:solidFill>
                        </a:rPr>
                        <a:t>Number of Defects</a:t>
                      </a:r>
                    </a:p>
                  </a:txBody>
                  <a:tcPr anchor="ctr">
                    <a:solidFill>
                      <a:srgbClr val="F7EDE9"/>
                    </a:solidFill>
                  </a:tcPr>
                </a:tc>
                <a:tc>
                  <a:txBody>
                    <a:bodyPr/>
                    <a:lstStyle/>
                    <a:p>
                      <a:pPr algn="ctr"/>
                      <a:r>
                        <a:rPr lang="en-US" sz="1600" dirty="0">
                          <a:solidFill>
                            <a:sysClr val="windowText" lastClr="000000"/>
                          </a:solidFill>
                        </a:rPr>
                        <a:t>8394</a:t>
                      </a:r>
                    </a:p>
                  </a:txBody>
                  <a:tcPr anchor="ctr">
                    <a:solidFill>
                      <a:srgbClr val="F7EDE9"/>
                    </a:solidFill>
                  </a:tcPr>
                </a:tc>
                <a:extLst>
                  <a:ext uri="{0D108BD9-81ED-4DB2-BD59-A6C34878D82A}">
                    <a16:rowId xmlns:a16="http://schemas.microsoft.com/office/drawing/2014/main" val="703640474"/>
                  </a:ext>
                </a:extLst>
              </a:tr>
              <a:tr h="283145">
                <a:tc>
                  <a:txBody>
                    <a:bodyPr/>
                    <a:lstStyle/>
                    <a:p>
                      <a:pPr algn="ctr"/>
                      <a:r>
                        <a:rPr lang="en-US" sz="1600" dirty="0">
                          <a:solidFill>
                            <a:sysClr val="windowText" lastClr="000000"/>
                          </a:solidFill>
                        </a:rPr>
                        <a:t>DPMO</a:t>
                      </a:r>
                    </a:p>
                  </a:txBody>
                  <a:tcPr anchor="ctr">
                    <a:solidFill>
                      <a:srgbClr val="F7EDE9"/>
                    </a:solidFill>
                  </a:tcPr>
                </a:tc>
                <a:tc>
                  <a:txBody>
                    <a:bodyPr/>
                    <a:lstStyle/>
                    <a:p>
                      <a:pPr algn="ctr"/>
                      <a:r>
                        <a:rPr lang="en-US" sz="1600" dirty="0">
                          <a:solidFill>
                            <a:sysClr val="windowText" lastClr="000000"/>
                          </a:solidFill>
                        </a:rPr>
                        <a:t>444291.5</a:t>
                      </a:r>
                    </a:p>
                  </a:txBody>
                  <a:tcPr anchor="ctr">
                    <a:solidFill>
                      <a:srgbClr val="F7EDE9"/>
                    </a:solidFill>
                  </a:tcPr>
                </a:tc>
                <a:extLst>
                  <a:ext uri="{0D108BD9-81ED-4DB2-BD59-A6C34878D82A}">
                    <a16:rowId xmlns:a16="http://schemas.microsoft.com/office/drawing/2014/main" val="112510815"/>
                  </a:ext>
                </a:extLst>
              </a:tr>
            </a:tbl>
          </a:graphicData>
        </a:graphic>
      </p:graphicFrame>
      <p:sp>
        <p:nvSpPr>
          <p:cNvPr id="10" name="Rectangle: Rounded Corners 9">
            <a:extLst>
              <a:ext uri="{FF2B5EF4-FFF2-40B4-BE49-F238E27FC236}">
                <a16:creationId xmlns:a16="http://schemas.microsoft.com/office/drawing/2014/main" id="{85FAE48A-2E77-6AFE-ED69-6BEE4F83C075}"/>
              </a:ext>
            </a:extLst>
          </p:cNvPr>
          <p:cNvSpPr/>
          <p:nvPr/>
        </p:nvSpPr>
        <p:spPr>
          <a:xfrm>
            <a:off x="9186331" y="5592041"/>
            <a:ext cx="2493049" cy="736600"/>
          </a:xfrm>
          <a:prstGeom prst="roundRect">
            <a:avLst/>
          </a:prstGeom>
          <a:solidFill>
            <a:srgbClr val="F7EDE9"/>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REVENUE LOST</a:t>
            </a:r>
          </a:p>
          <a:p>
            <a:pPr algn="ctr"/>
            <a:r>
              <a:rPr lang="en-US" sz="1600" b="1" i="1" dirty="0">
                <a:solidFill>
                  <a:schemeClr val="tx1"/>
                </a:solidFill>
              </a:rPr>
              <a:t>1.18 Billion</a:t>
            </a:r>
          </a:p>
        </p:txBody>
      </p:sp>
      <p:sp>
        <p:nvSpPr>
          <p:cNvPr id="5" name="Rectangle: Rounded Corners 4">
            <a:extLst>
              <a:ext uri="{FF2B5EF4-FFF2-40B4-BE49-F238E27FC236}">
                <a16:creationId xmlns:a16="http://schemas.microsoft.com/office/drawing/2014/main" id="{808422AD-10BA-2695-4AF1-3A24C93E3495}"/>
              </a:ext>
            </a:extLst>
          </p:cNvPr>
          <p:cNvSpPr/>
          <p:nvPr/>
        </p:nvSpPr>
        <p:spPr>
          <a:xfrm>
            <a:off x="9186331" y="4713430"/>
            <a:ext cx="2493051" cy="736600"/>
          </a:xfrm>
          <a:prstGeom prst="roundRect">
            <a:avLst/>
          </a:prstGeom>
          <a:solidFill>
            <a:srgbClr val="F7EDE9"/>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AVERAGE CYCLE TIME</a:t>
            </a:r>
          </a:p>
          <a:p>
            <a:pPr algn="ctr"/>
            <a:r>
              <a:rPr lang="en-US" sz="1600" b="1" i="1" dirty="0">
                <a:solidFill>
                  <a:schemeClr val="tx1"/>
                </a:solidFill>
              </a:rPr>
              <a:t>35.97 Days</a:t>
            </a:r>
          </a:p>
        </p:txBody>
      </p:sp>
    </p:spTree>
    <p:extLst>
      <p:ext uri="{BB962C8B-B14F-4D97-AF65-F5344CB8AC3E}">
        <p14:creationId xmlns:p14="http://schemas.microsoft.com/office/powerpoint/2010/main" val="324887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188437-47E8-127A-1038-C9C30C850AF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4" name="Slide Number Placeholder 3">
            <a:extLst>
              <a:ext uri="{FF2B5EF4-FFF2-40B4-BE49-F238E27FC236}">
                <a16:creationId xmlns:a16="http://schemas.microsoft.com/office/drawing/2014/main" id="{84D4A86A-D585-EDBA-D17D-F61AE543C1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pic>
        <p:nvPicPr>
          <p:cNvPr id="8" name="Picture 7" descr="A map of south america with a red flag&#10;&#10;Description automatically generated">
            <a:extLst>
              <a:ext uri="{FF2B5EF4-FFF2-40B4-BE49-F238E27FC236}">
                <a16:creationId xmlns:a16="http://schemas.microsoft.com/office/drawing/2014/main" id="{846D8405-69DC-56B2-9F16-A712D8AA4EE7}"/>
              </a:ext>
            </a:extLst>
          </p:cNvPr>
          <p:cNvPicPr>
            <a:picLocks noChangeAspect="1"/>
          </p:cNvPicPr>
          <p:nvPr/>
        </p:nvPicPr>
        <p:blipFill rotWithShape="1">
          <a:blip r:embed="rId2"/>
          <a:srcRect l="23291" t="23027" r="24245" b="24509"/>
          <a:stretch/>
        </p:blipFill>
        <p:spPr>
          <a:xfrm>
            <a:off x="0" y="0"/>
            <a:ext cx="12192000" cy="6858000"/>
          </a:xfrm>
          <a:prstGeom prst="rect">
            <a:avLst/>
          </a:prstGeom>
        </p:spPr>
      </p:pic>
      <p:graphicFrame>
        <p:nvGraphicFramePr>
          <p:cNvPr id="9" name="Table 8">
            <a:extLst>
              <a:ext uri="{FF2B5EF4-FFF2-40B4-BE49-F238E27FC236}">
                <a16:creationId xmlns:a16="http://schemas.microsoft.com/office/drawing/2014/main" id="{9392829B-7C1E-C965-4A33-842626C1454C}"/>
              </a:ext>
            </a:extLst>
          </p:cNvPr>
          <p:cNvGraphicFramePr>
            <a:graphicFrameLocks noGrp="1"/>
          </p:cNvGraphicFramePr>
          <p:nvPr>
            <p:extLst>
              <p:ext uri="{D42A27DB-BD31-4B8C-83A1-F6EECF244321}">
                <p14:modId xmlns:p14="http://schemas.microsoft.com/office/powerpoint/2010/main" val="3398225291"/>
              </p:ext>
            </p:extLst>
          </p:nvPr>
        </p:nvGraphicFramePr>
        <p:xfrm>
          <a:off x="352530" y="550334"/>
          <a:ext cx="3765339" cy="1483360"/>
        </p:xfrm>
        <a:graphic>
          <a:graphicData uri="http://schemas.openxmlformats.org/drawingml/2006/table">
            <a:tbl>
              <a:tblPr firstRow="1" bandRow="1">
                <a:tableStyleId>{5C22544A-7EE6-4342-B048-85BDC9FD1C3A}</a:tableStyleId>
              </a:tblPr>
              <a:tblGrid>
                <a:gridCol w="2072005">
                  <a:extLst>
                    <a:ext uri="{9D8B030D-6E8A-4147-A177-3AD203B41FA5}">
                      <a16:colId xmlns:a16="http://schemas.microsoft.com/office/drawing/2014/main" val="1489020964"/>
                    </a:ext>
                  </a:extLst>
                </a:gridCol>
                <a:gridCol w="1693334">
                  <a:extLst>
                    <a:ext uri="{9D8B030D-6E8A-4147-A177-3AD203B41FA5}">
                      <a16:colId xmlns:a16="http://schemas.microsoft.com/office/drawing/2014/main" val="961819679"/>
                    </a:ext>
                  </a:extLst>
                </a:gridCol>
              </a:tblGrid>
              <a:tr h="370840">
                <a:tc gridSpan="2">
                  <a:txBody>
                    <a:bodyPr/>
                    <a:lstStyle/>
                    <a:p>
                      <a:pPr algn="ctr"/>
                      <a:r>
                        <a:rPr lang="en-US" dirty="0">
                          <a:solidFill>
                            <a:sysClr val="windowText" lastClr="000000"/>
                          </a:solidFill>
                        </a:rPr>
                        <a:t>Quality Metrics</a:t>
                      </a:r>
                    </a:p>
                  </a:txBody>
                  <a:tcPr anchor="ctr">
                    <a:solidFill>
                      <a:srgbClr val="FAE2F8"/>
                    </a:solidFill>
                  </a:tcPr>
                </a:tc>
                <a:tc hMerge="1">
                  <a:txBody>
                    <a:bodyPr/>
                    <a:lstStyle/>
                    <a:p>
                      <a:endParaRPr lang="en-US" dirty="0"/>
                    </a:p>
                  </a:txBody>
                  <a:tcPr/>
                </a:tc>
                <a:extLst>
                  <a:ext uri="{0D108BD9-81ED-4DB2-BD59-A6C34878D82A}">
                    <a16:rowId xmlns:a16="http://schemas.microsoft.com/office/drawing/2014/main" val="1283997469"/>
                  </a:ext>
                </a:extLst>
              </a:tr>
              <a:tr h="370840">
                <a:tc>
                  <a:txBody>
                    <a:bodyPr/>
                    <a:lstStyle/>
                    <a:p>
                      <a:pPr algn="ctr"/>
                      <a:r>
                        <a:rPr lang="en-US" dirty="0">
                          <a:solidFill>
                            <a:sysClr val="windowText" lastClr="000000"/>
                          </a:solidFill>
                        </a:rPr>
                        <a:t>Current SLA</a:t>
                      </a:r>
                    </a:p>
                  </a:txBody>
                  <a:tcPr anchor="ctr">
                    <a:solidFill>
                      <a:srgbClr val="FAE2F8"/>
                    </a:solidFill>
                  </a:tcPr>
                </a:tc>
                <a:tc>
                  <a:txBody>
                    <a:bodyPr/>
                    <a:lstStyle/>
                    <a:p>
                      <a:pPr algn="ctr"/>
                      <a:r>
                        <a:rPr lang="en-US" dirty="0">
                          <a:solidFill>
                            <a:sysClr val="windowText" lastClr="000000"/>
                          </a:solidFill>
                        </a:rPr>
                        <a:t>72.93 %</a:t>
                      </a:r>
                    </a:p>
                  </a:txBody>
                  <a:tcPr anchor="ctr">
                    <a:solidFill>
                      <a:srgbClr val="FAE2F8"/>
                    </a:solidFill>
                  </a:tcPr>
                </a:tc>
                <a:extLst>
                  <a:ext uri="{0D108BD9-81ED-4DB2-BD59-A6C34878D82A}">
                    <a16:rowId xmlns:a16="http://schemas.microsoft.com/office/drawing/2014/main" val="1027421953"/>
                  </a:ext>
                </a:extLst>
              </a:tr>
              <a:tr h="370840">
                <a:tc>
                  <a:txBody>
                    <a:bodyPr/>
                    <a:lstStyle/>
                    <a:p>
                      <a:pPr algn="ctr"/>
                      <a:r>
                        <a:rPr lang="en-US" dirty="0">
                          <a:solidFill>
                            <a:sysClr val="windowText" lastClr="000000"/>
                          </a:solidFill>
                        </a:rPr>
                        <a:t>Number of Defects</a:t>
                      </a:r>
                    </a:p>
                  </a:txBody>
                  <a:tcPr anchor="ctr">
                    <a:solidFill>
                      <a:srgbClr val="FAE2F8"/>
                    </a:solidFill>
                  </a:tcPr>
                </a:tc>
                <a:tc>
                  <a:txBody>
                    <a:bodyPr/>
                    <a:lstStyle/>
                    <a:p>
                      <a:pPr algn="ctr"/>
                      <a:r>
                        <a:rPr lang="en-US" dirty="0">
                          <a:solidFill>
                            <a:sysClr val="windowText" lastClr="000000"/>
                          </a:solidFill>
                        </a:rPr>
                        <a:t>4057</a:t>
                      </a:r>
                    </a:p>
                  </a:txBody>
                  <a:tcPr anchor="ctr">
                    <a:solidFill>
                      <a:srgbClr val="FAE2F8"/>
                    </a:solidFill>
                  </a:tcPr>
                </a:tc>
                <a:extLst>
                  <a:ext uri="{0D108BD9-81ED-4DB2-BD59-A6C34878D82A}">
                    <a16:rowId xmlns:a16="http://schemas.microsoft.com/office/drawing/2014/main" val="703640474"/>
                  </a:ext>
                </a:extLst>
              </a:tr>
              <a:tr h="370840">
                <a:tc>
                  <a:txBody>
                    <a:bodyPr/>
                    <a:lstStyle/>
                    <a:p>
                      <a:pPr algn="ctr"/>
                      <a:r>
                        <a:rPr lang="en-US" dirty="0">
                          <a:solidFill>
                            <a:sysClr val="windowText" lastClr="000000"/>
                          </a:solidFill>
                        </a:rPr>
                        <a:t>DPMO</a:t>
                      </a:r>
                    </a:p>
                  </a:txBody>
                  <a:tcPr anchor="ctr">
                    <a:solidFill>
                      <a:srgbClr val="FAE2F8"/>
                    </a:solidFill>
                  </a:tcPr>
                </a:tc>
                <a:tc>
                  <a:txBody>
                    <a:bodyPr/>
                    <a:lstStyle/>
                    <a:p>
                      <a:pPr algn="ctr"/>
                      <a:r>
                        <a:rPr lang="en-US" dirty="0">
                          <a:solidFill>
                            <a:sysClr val="windowText" lastClr="000000"/>
                          </a:solidFill>
                        </a:rPr>
                        <a:t>270737.4</a:t>
                      </a:r>
                    </a:p>
                  </a:txBody>
                  <a:tcPr anchor="ctr">
                    <a:solidFill>
                      <a:srgbClr val="FAE2F8"/>
                    </a:solidFill>
                  </a:tcPr>
                </a:tc>
                <a:extLst>
                  <a:ext uri="{0D108BD9-81ED-4DB2-BD59-A6C34878D82A}">
                    <a16:rowId xmlns:a16="http://schemas.microsoft.com/office/drawing/2014/main" val="112510815"/>
                  </a:ext>
                </a:extLst>
              </a:tr>
            </a:tbl>
          </a:graphicData>
        </a:graphic>
      </p:graphicFrame>
      <p:sp>
        <p:nvSpPr>
          <p:cNvPr id="10" name="Rectangle: Rounded Corners 9">
            <a:extLst>
              <a:ext uri="{FF2B5EF4-FFF2-40B4-BE49-F238E27FC236}">
                <a16:creationId xmlns:a16="http://schemas.microsoft.com/office/drawing/2014/main" id="{99D12A60-23EF-0242-4958-59F9F0EA99C6}"/>
              </a:ext>
            </a:extLst>
          </p:cNvPr>
          <p:cNvSpPr/>
          <p:nvPr/>
        </p:nvSpPr>
        <p:spPr>
          <a:xfrm>
            <a:off x="2013527" y="5321397"/>
            <a:ext cx="2861734" cy="767388"/>
          </a:xfrm>
          <a:prstGeom prst="roundRect">
            <a:avLst/>
          </a:prstGeom>
          <a:solidFill>
            <a:srgbClr val="FAE2F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REVENUE LOST</a:t>
            </a:r>
          </a:p>
          <a:p>
            <a:pPr algn="ctr"/>
            <a:r>
              <a:rPr lang="en-US" sz="1600" b="1" i="1" dirty="0">
                <a:solidFill>
                  <a:schemeClr val="tx1"/>
                </a:solidFill>
              </a:rPr>
              <a:t>0.41 Billion</a:t>
            </a:r>
          </a:p>
        </p:txBody>
      </p:sp>
      <p:sp>
        <p:nvSpPr>
          <p:cNvPr id="2" name="Rectangle: Rounded Corners 1">
            <a:extLst>
              <a:ext uri="{FF2B5EF4-FFF2-40B4-BE49-F238E27FC236}">
                <a16:creationId xmlns:a16="http://schemas.microsoft.com/office/drawing/2014/main" id="{D3E9C800-593B-469F-B93F-66A07516DAF1}"/>
              </a:ext>
            </a:extLst>
          </p:cNvPr>
          <p:cNvSpPr/>
          <p:nvPr/>
        </p:nvSpPr>
        <p:spPr>
          <a:xfrm>
            <a:off x="2013527" y="4413829"/>
            <a:ext cx="2861734" cy="767388"/>
          </a:xfrm>
          <a:prstGeom prst="roundRect">
            <a:avLst/>
          </a:prstGeom>
          <a:solidFill>
            <a:srgbClr val="FAE2F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AVERAGE CYCLE TIME</a:t>
            </a:r>
          </a:p>
          <a:p>
            <a:pPr algn="ctr"/>
            <a:r>
              <a:rPr lang="en-US" sz="1600" b="1" i="1" dirty="0">
                <a:solidFill>
                  <a:schemeClr val="tx1"/>
                </a:solidFill>
              </a:rPr>
              <a:t>30.95 Days</a:t>
            </a:r>
          </a:p>
        </p:txBody>
      </p:sp>
    </p:spTree>
    <p:extLst>
      <p:ext uri="{BB962C8B-B14F-4D97-AF65-F5344CB8AC3E}">
        <p14:creationId xmlns:p14="http://schemas.microsoft.com/office/powerpoint/2010/main" val="3194638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188437-47E8-127A-1038-C9C30C850AF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4" name="Slide Number Placeholder 3">
            <a:extLst>
              <a:ext uri="{FF2B5EF4-FFF2-40B4-BE49-F238E27FC236}">
                <a16:creationId xmlns:a16="http://schemas.microsoft.com/office/drawing/2014/main" id="{84D4A86A-D585-EDBA-D17D-F61AE543C1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pic>
        <p:nvPicPr>
          <p:cNvPr id="5" name="Picture 4" descr="A map of the world&#10;&#10;Description automatically generated">
            <a:extLst>
              <a:ext uri="{FF2B5EF4-FFF2-40B4-BE49-F238E27FC236}">
                <a16:creationId xmlns:a16="http://schemas.microsoft.com/office/drawing/2014/main" id="{E1444D09-87B4-9AE8-4DF1-FEC2F58454FF}"/>
              </a:ext>
            </a:extLst>
          </p:cNvPr>
          <p:cNvPicPr>
            <a:picLocks noChangeAspect="1"/>
          </p:cNvPicPr>
          <p:nvPr/>
        </p:nvPicPr>
        <p:blipFill rotWithShape="1">
          <a:blip r:embed="rId2"/>
          <a:srcRect t="9353" r="26423" b="17070"/>
          <a:stretch/>
        </p:blipFill>
        <p:spPr>
          <a:xfrm>
            <a:off x="0" y="0"/>
            <a:ext cx="12192000" cy="6858000"/>
          </a:xfrm>
          <a:prstGeom prst="rect">
            <a:avLst/>
          </a:prstGeom>
        </p:spPr>
      </p:pic>
      <p:graphicFrame>
        <p:nvGraphicFramePr>
          <p:cNvPr id="6" name="Table 5">
            <a:extLst>
              <a:ext uri="{FF2B5EF4-FFF2-40B4-BE49-F238E27FC236}">
                <a16:creationId xmlns:a16="http://schemas.microsoft.com/office/drawing/2014/main" id="{A5BB4913-A2B8-9B1D-2A6F-30AE105E6FE2}"/>
              </a:ext>
            </a:extLst>
          </p:cNvPr>
          <p:cNvGraphicFramePr>
            <a:graphicFrameLocks noGrp="1"/>
          </p:cNvGraphicFramePr>
          <p:nvPr>
            <p:extLst>
              <p:ext uri="{D42A27DB-BD31-4B8C-83A1-F6EECF244321}">
                <p14:modId xmlns:p14="http://schemas.microsoft.com/office/powerpoint/2010/main" val="792528772"/>
              </p:ext>
            </p:extLst>
          </p:nvPr>
        </p:nvGraphicFramePr>
        <p:xfrm>
          <a:off x="6216861" y="3186545"/>
          <a:ext cx="3765339" cy="1478280"/>
        </p:xfrm>
        <a:graphic>
          <a:graphicData uri="http://schemas.openxmlformats.org/drawingml/2006/table">
            <a:tbl>
              <a:tblPr firstRow="1" bandRow="1">
                <a:tableStyleId>{5C22544A-7EE6-4342-B048-85BDC9FD1C3A}</a:tableStyleId>
              </a:tblPr>
              <a:tblGrid>
                <a:gridCol w="2072005">
                  <a:extLst>
                    <a:ext uri="{9D8B030D-6E8A-4147-A177-3AD203B41FA5}">
                      <a16:colId xmlns:a16="http://schemas.microsoft.com/office/drawing/2014/main" val="1489020964"/>
                    </a:ext>
                  </a:extLst>
                </a:gridCol>
                <a:gridCol w="1693334">
                  <a:extLst>
                    <a:ext uri="{9D8B030D-6E8A-4147-A177-3AD203B41FA5}">
                      <a16:colId xmlns:a16="http://schemas.microsoft.com/office/drawing/2014/main" val="961819679"/>
                    </a:ext>
                  </a:extLst>
                </a:gridCol>
              </a:tblGrid>
              <a:tr h="351997">
                <a:tc gridSpan="2">
                  <a:txBody>
                    <a:bodyPr/>
                    <a:lstStyle/>
                    <a:p>
                      <a:pPr algn="ctr"/>
                      <a:r>
                        <a:rPr lang="en-US" dirty="0">
                          <a:solidFill>
                            <a:sysClr val="windowText" lastClr="000000"/>
                          </a:solidFill>
                        </a:rPr>
                        <a:t>Quality Metrics</a:t>
                      </a:r>
                    </a:p>
                  </a:txBody>
                  <a:tcPr anchor="ctr">
                    <a:solidFill>
                      <a:srgbClr val="E5EEFB"/>
                    </a:solidFill>
                  </a:tcPr>
                </a:tc>
                <a:tc hMerge="1">
                  <a:txBody>
                    <a:bodyPr/>
                    <a:lstStyle/>
                    <a:p>
                      <a:endParaRPr lang="en-US" dirty="0"/>
                    </a:p>
                  </a:txBody>
                  <a:tcPr/>
                </a:tc>
                <a:extLst>
                  <a:ext uri="{0D108BD9-81ED-4DB2-BD59-A6C34878D82A}">
                    <a16:rowId xmlns:a16="http://schemas.microsoft.com/office/drawing/2014/main" val="1283997469"/>
                  </a:ext>
                </a:extLst>
              </a:tr>
              <a:tr h="370840">
                <a:tc>
                  <a:txBody>
                    <a:bodyPr/>
                    <a:lstStyle/>
                    <a:p>
                      <a:pPr algn="ctr"/>
                      <a:r>
                        <a:rPr lang="en-US" dirty="0">
                          <a:solidFill>
                            <a:sysClr val="windowText" lastClr="000000"/>
                          </a:solidFill>
                        </a:rPr>
                        <a:t>Current SLA</a:t>
                      </a:r>
                    </a:p>
                  </a:txBody>
                  <a:tcPr anchor="ctr">
                    <a:solidFill>
                      <a:srgbClr val="E5EEFB"/>
                    </a:solidFill>
                  </a:tcPr>
                </a:tc>
                <a:tc>
                  <a:txBody>
                    <a:bodyPr/>
                    <a:lstStyle/>
                    <a:p>
                      <a:pPr algn="ctr"/>
                      <a:r>
                        <a:rPr lang="en-US" dirty="0">
                          <a:solidFill>
                            <a:sysClr val="windowText" lastClr="000000"/>
                          </a:solidFill>
                        </a:rPr>
                        <a:t>75.72 %</a:t>
                      </a:r>
                    </a:p>
                  </a:txBody>
                  <a:tcPr anchor="ctr">
                    <a:solidFill>
                      <a:srgbClr val="E5EEFB"/>
                    </a:solidFill>
                  </a:tcPr>
                </a:tc>
                <a:extLst>
                  <a:ext uri="{0D108BD9-81ED-4DB2-BD59-A6C34878D82A}">
                    <a16:rowId xmlns:a16="http://schemas.microsoft.com/office/drawing/2014/main" val="1027421953"/>
                  </a:ext>
                </a:extLst>
              </a:tr>
              <a:tr h="370840">
                <a:tc>
                  <a:txBody>
                    <a:bodyPr/>
                    <a:lstStyle/>
                    <a:p>
                      <a:pPr algn="ctr"/>
                      <a:r>
                        <a:rPr lang="en-US" dirty="0">
                          <a:solidFill>
                            <a:sysClr val="windowText" lastClr="000000"/>
                          </a:solidFill>
                        </a:rPr>
                        <a:t>Number of Defects</a:t>
                      </a:r>
                    </a:p>
                  </a:txBody>
                  <a:tcPr anchor="ctr">
                    <a:solidFill>
                      <a:srgbClr val="E5EEFB"/>
                    </a:solidFill>
                  </a:tcPr>
                </a:tc>
                <a:tc>
                  <a:txBody>
                    <a:bodyPr/>
                    <a:lstStyle/>
                    <a:p>
                      <a:pPr algn="ctr"/>
                      <a:r>
                        <a:rPr lang="en-US" dirty="0">
                          <a:solidFill>
                            <a:sysClr val="windowText" lastClr="000000"/>
                          </a:solidFill>
                        </a:rPr>
                        <a:t>4545</a:t>
                      </a:r>
                    </a:p>
                  </a:txBody>
                  <a:tcPr anchor="ctr">
                    <a:solidFill>
                      <a:srgbClr val="E5EEFB"/>
                    </a:solidFill>
                  </a:tcPr>
                </a:tc>
                <a:extLst>
                  <a:ext uri="{0D108BD9-81ED-4DB2-BD59-A6C34878D82A}">
                    <a16:rowId xmlns:a16="http://schemas.microsoft.com/office/drawing/2014/main" val="703640474"/>
                  </a:ext>
                </a:extLst>
              </a:tr>
              <a:tr h="370840">
                <a:tc>
                  <a:txBody>
                    <a:bodyPr/>
                    <a:lstStyle/>
                    <a:p>
                      <a:pPr algn="ctr"/>
                      <a:r>
                        <a:rPr lang="en-US" dirty="0">
                          <a:solidFill>
                            <a:sysClr val="windowText" lastClr="000000"/>
                          </a:solidFill>
                        </a:rPr>
                        <a:t>DPMO</a:t>
                      </a:r>
                    </a:p>
                  </a:txBody>
                  <a:tcPr anchor="ctr">
                    <a:solidFill>
                      <a:srgbClr val="E5EEFB"/>
                    </a:solidFill>
                  </a:tcPr>
                </a:tc>
                <a:tc>
                  <a:txBody>
                    <a:bodyPr/>
                    <a:lstStyle/>
                    <a:p>
                      <a:pPr algn="ctr"/>
                      <a:r>
                        <a:rPr lang="en-US" dirty="0">
                          <a:solidFill>
                            <a:sysClr val="windowText" lastClr="000000"/>
                          </a:solidFill>
                        </a:rPr>
                        <a:t>242840.4</a:t>
                      </a:r>
                    </a:p>
                  </a:txBody>
                  <a:tcPr anchor="ctr">
                    <a:solidFill>
                      <a:srgbClr val="E5EEFB"/>
                    </a:solidFill>
                  </a:tcPr>
                </a:tc>
                <a:extLst>
                  <a:ext uri="{0D108BD9-81ED-4DB2-BD59-A6C34878D82A}">
                    <a16:rowId xmlns:a16="http://schemas.microsoft.com/office/drawing/2014/main" val="112510815"/>
                  </a:ext>
                </a:extLst>
              </a:tr>
            </a:tbl>
          </a:graphicData>
        </a:graphic>
      </p:graphicFrame>
      <p:sp>
        <p:nvSpPr>
          <p:cNvPr id="8" name="Rectangle: Rounded Corners 7">
            <a:extLst>
              <a:ext uri="{FF2B5EF4-FFF2-40B4-BE49-F238E27FC236}">
                <a16:creationId xmlns:a16="http://schemas.microsoft.com/office/drawing/2014/main" id="{8FDFAB5B-AE84-2A54-C11D-8F99E4ED1B9F}"/>
              </a:ext>
            </a:extLst>
          </p:cNvPr>
          <p:cNvSpPr/>
          <p:nvPr/>
        </p:nvSpPr>
        <p:spPr>
          <a:xfrm>
            <a:off x="9243427" y="5441344"/>
            <a:ext cx="2747683" cy="639762"/>
          </a:xfrm>
          <a:prstGeom prst="roundRect">
            <a:avLst/>
          </a:prstGeom>
          <a:solidFill>
            <a:srgbClr val="E5EEFB"/>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REVENUE LOST</a:t>
            </a:r>
          </a:p>
          <a:p>
            <a:pPr algn="ctr"/>
            <a:r>
              <a:rPr lang="en-US" sz="1600" b="1" i="1" dirty="0">
                <a:solidFill>
                  <a:schemeClr val="tx1"/>
                </a:solidFill>
              </a:rPr>
              <a:t>0.43 Billion</a:t>
            </a:r>
          </a:p>
        </p:txBody>
      </p:sp>
      <p:sp>
        <p:nvSpPr>
          <p:cNvPr id="2" name="Rectangle: Rounded Corners 1">
            <a:extLst>
              <a:ext uri="{FF2B5EF4-FFF2-40B4-BE49-F238E27FC236}">
                <a16:creationId xmlns:a16="http://schemas.microsoft.com/office/drawing/2014/main" id="{157DB68B-6BE2-AC18-97D7-377E26BF8724}"/>
              </a:ext>
            </a:extLst>
          </p:cNvPr>
          <p:cNvSpPr/>
          <p:nvPr/>
        </p:nvSpPr>
        <p:spPr>
          <a:xfrm>
            <a:off x="9154006" y="4733203"/>
            <a:ext cx="2837104" cy="639762"/>
          </a:xfrm>
          <a:prstGeom prst="roundRect">
            <a:avLst/>
          </a:prstGeom>
          <a:solidFill>
            <a:srgbClr val="E5EEFB"/>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AVERAGE CYCLE TIME</a:t>
            </a:r>
          </a:p>
          <a:p>
            <a:pPr algn="ctr"/>
            <a:r>
              <a:rPr lang="en-US" sz="1600" b="1" i="1" dirty="0">
                <a:solidFill>
                  <a:schemeClr val="tx1"/>
                </a:solidFill>
              </a:rPr>
              <a:t>30.21 Days</a:t>
            </a:r>
          </a:p>
        </p:txBody>
      </p:sp>
    </p:spTree>
    <p:extLst>
      <p:ext uri="{BB962C8B-B14F-4D97-AF65-F5344CB8AC3E}">
        <p14:creationId xmlns:p14="http://schemas.microsoft.com/office/powerpoint/2010/main" val="3515334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912824"/>
            <a:ext cx="10058400" cy="565265"/>
          </a:xfrm>
        </p:spPr>
        <p:txBody>
          <a:bodyPr>
            <a:normAutofit/>
          </a:bodyPr>
          <a:lstStyle/>
          <a:p>
            <a:r>
              <a:rPr lang="en-US" b="1" dirty="0"/>
              <a:t>CASE STUDY INFORMATION</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pic>
        <p:nvPicPr>
          <p:cNvPr id="18" name="Graphic 17" descr="Dollar with solid fill">
            <a:extLst>
              <a:ext uri="{FF2B5EF4-FFF2-40B4-BE49-F238E27FC236}">
                <a16:creationId xmlns:a16="http://schemas.microsoft.com/office/drawing/2014/main" id="{89925866-D2A7-900D-E40B-E001D6D40A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6309" y="2284668"/>
            <a:ext cx="785182" cy="785182"/>
          </a:xfrm>
          <a:prstGeom prst="rect">
            <a:avLst/>
          </a:prstGeom>
        </p:spPr>
      </p:pic>
      <p:pic>
        <p:nvPicPr>
          <p:cNvPr id="20" name="Graphic 19" descr="Earth globe: Americas with solid fill">
            <a:extLst>
              <a:ext uri="{FF2B5EF4-FFF2-40B4-BE49-F238E27FC236}">
                <a16:creationId xmlns:a16="http://schemas.microsoft.com/office/drawing/2014/main" id="{3F1A5F26-4AF0-37E8-C37F-CAD18994FC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1489" y="2155450"/>
            <a:ext cx="914400" cy="914400"/>
          </a:xfrm>
          <a:prstGeom prst="rect">
            <a:avLst/>
          </a:prstGeom>
        </p:spPr>
      </p:pic>
      <p:grpSp>
        <p:nvGrpSpPr>
          <p:cNvPr id="10" name="Group 9">
            <a:extLst>
              <a:ext uri="{FF2B5EF4-FFF2-40B4-BE49-F238E27FC236}">
                <a16:creationId xmlns:a16="http://schemas.microsoft.com/office/drawing/2014/main" id="{D9908526-F0E8-6063-CA3C-BC71F5058C0D}"/>
              </a:ext>
            </a:extLst>
          </p:cNvPr>
          <p:cNvGrpSpPr/>
          <p:nvPr/>
        </p:nvGrpSpPr>
        <p:grpSpPr>
          <a:xfrm>
            <a:off x="6490532" y="2284668"/>
            <a:ext cx="1317014" cy="785182"/>
            <a:chOff x="6490532" y="2284668"/>
            <a:chExt cx="1317014" cy="785182"/>
          </a:xfrm>
        </p:grpSpPr>
        <p:pic>
          <p:nvPicPr>
            <p:cNvPr id="22" name="Graphic 21" descr="Office worker male outline">
              <a:extLst>
                <a:ext uri="{FF2B5EF4-FFF2-40B4-BE49-F238E27FC236}">
                  <a16:creationId xmlns:a16="http://schemas.microsoft.com/office/drawing/2014/main" id="{A68F0B56-67CB-17EB-3E4C-C25B6210D3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22364" y="2284668"/>
              <a:ext cx="785182" cy="785182"/>
            </a:xfrm>
            <a:prstGeom prst="rect">
              <a:avLst/>
            </a:prstGeom>
          </p:spPr>
        </p:pic>
        <p:pic>
          <p:nvPicPr>
            <p:cNvPr id="24" name="Graphic 23" descr="Office worker female outline">
              <a:extLst>
                <a:ext uri="{FF2B5EF4-FFF2-40B4-BE49-F238E27FC236}">
                  <a16:creationId xmlns:a16="http://schemas.microsoft.com/office/drawing/2014/main" id="{F9FB631B-4930-C954-7C4D-45D4731403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0532" y="2284668"/>
              <a:ext cx="785182" cy="785182"/>
            </a:xfrm>
            <a:prstGeom prst="rect">
              <a:avLst/>
            </a:prstGeom>
          </p:spPr>
        </p:pic>
      </p:grpSp>
      <p:grpSp>
        <p:nvGrpSpPr>
          <p:cNvPr id="11" name="Group 10">
            <a:extLst>
              <a:ext uri="{FF2B5EF4-FFF2-40B4-BE49-F238E27FC236}">
                <a16:creationId xmlns:a16="http://schemas.microsoft.com/office/drawing/2014/main" id="{9C17D6C3-960D-94E0-EFAD-9A59816214B0}"/>
              </a:ext>
            </a:extLst>
          </p:cNvPr>
          <p:cNvGrpSpPr/>
          <p:nvPr/>
        </p:nvGrpSpPr>
        <p:grpSpPr>
          <a:xfrm>
            <a:off x="8803913" y="2155450"/>
            <a:ext cx="1261504" cy="885445"/>
            <a:chOff x="8803913" y="2155450"/>
            <a:chExt cx="1261504" cy="885445"/>
          </a:xfrm>
        </p:grpSpPr>
        <p:pic>
          <p:nvPicPr>
            <p:cNvPr id="28" name="Graphic 27" descr="Processor with solid fill">
              <a:extLst>
                <a:ext uri="{FF2B5EF4-FFF2-40B4-BE49-F238E27FC236}">
                  <a16:creationId xmlns:a16="http://schemas.microsoft.com/office/drawing/2014/main" id="{B7634F4E-998D-2D10-0421-677571AD6B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11945" y="2387423"/>
              <a:ext cx="653472" cy="653472"/>
            </a:xfrm>
            <a:prstGeom prst="rect">
              <a:avLst/>
            </a:prstGeom>
          </p:spPr>
        </p:pic>
        <p:pic>
          <p:nvPicPr>
            <p:cNvPr id="31" name="Graphic 30" descr="Ui Ux outline">
              <a:extLst>
                <a:ext uri="{FF2B5EF4-FFF2-40B4-BE49-F238E27FC236}">
                  <a16:creationId xmlns:a16="http://schemas.microsoft.com/office/drawing/2014/main" id="{CF0E6025-5FBB-1313-3A0B-34C00B3283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03913" y="2155450"/>
              <a:ext cx="785182" cy="785182"/>
            </a:xfrm>
            <a:prstGeom prst="rect">
              <a:avLst/>
            </a:prstGeom>
          </p:spPr>
        </p:pic>
      </p:grpSp>
      <p:sp>
        <p:nvSpPr>
          <p:cNvPr id="43" name="TextBox 42">
            <a:extLst>
              <a:ext uri="{FF2B5EF4-FFF2-40B4-BE49-F238E27FC236}">
                <a16:creationId xmlns:a16="http://schemas.microsoft.com/office/drawing/2014/main" id="{E9587509-12D6-76D2-38D2-5BF7386671B0}"/>
              </a:ext>
            </a:extLst>
          </p:cNvPr>
          <p:cNvSpPr txBox="1"/>
          <p:nvPr/>
        </p:nvSpPr>
        <p:spPr>
          <a:xfrm>
            <a:off x="855431" y="1478089"/>
            <a:ext cx="10436023" cy="344069"/>
          </a:xfrm>
          <a:prstGeom prst="rect">
            <a:avLst/>
          </a:prstGeom>
          <a:noFill/>
        </p:spPr>
        <p:txBody>
          <a:bodyPr wrap="square">
            <a:spAutoFit/>
          </a:bodyPr>
          <a:lstStyle/>
          <a:p>
            <a:pPr marL="0" marR="0" algn="ctr">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GENTECH IS A LARGE MULTINATIONAL COMPANY, WHICH COMPANY HAS BEEN A MARKET LEADER FOR SEVERAL YEARS.</a:t>
            </a:r>
          </a:p>
        </p:txBody>
      </p:sp>
      <p:sp>
        <p:nvSpPr>
          <p:cNvPr id="4" name="Rectangle: Rounded Corners 3">
            <a:extLst>
              <a:ext uri="{FF2B5EF4-FFF2-40B4-BE49-F238E27FC236}">
                <a16:creationId xmlns:a16="http://schemas.microsoft.com/office/drawing/2014/main" id="{4A24DD5A-C5C0-73D4-0FC5-EE93B3E43975}"/>
              </a:ext>
            </a:extLst>
          </p:cNvPr>
          <p:cNvSpPr/>
          <p:nvPr/>
        </p:nvSpPr>
        <p:spPr>
          <a:xfrm>
            <a:off x="1689100" y="3195805"/>
            <a:ext cx="1879600" cy="1775419"/>
          </a:xfrm>
          <a:prstGeom prst="roundRect">
            <a:avLst>
              <a:gd name="adj" fmla="val 518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65000"/>
                  </a:schemeClr>
                </a:solidFill>
                <a:latin typeface="Eras Bold ITC" panose="020B0907030504020204" pitchFamily="34" charset="0"/>
              </a:rPr>
              <a:t>Annual Revenue</a:t>
            </a:r>
          </a:p>
          <a:p>
            <a:pPr algn="ctr"/>
            <a:r>
              <a:rPr lang="en-US" sz="1600" dirty="0">
                <a:solidFill>
                  <a:schemeClr val="bg1">
                    <a:lumMod val="65000"/>
                  </a:schemeClr>
                </a:solidFill>
                <a:latin typeface="Eras Bold ITC" panose="020B0907030504020204" pitchFamily="34" charset="0"/>
              </a:rPr>
              <a:t>$60 million</a:t>
            </a:r>
          </a:p>
        </p:txBody>
      </p:sp>
      <p:sp>
        <p:nvSpPr>
          <p:cNvPr id="6" name="Rectangle: Rounded Corners 5">
            <a:extLst>
              <a:ext uri="{FF2B5EF4-FFF2-40B4-BE49-F238E27FC236}">
                <a16:creationId xmlns:a16="http://schemas.microsoft.com/office/drawing/2014/main" id="{0722AFC4-7905-0D55-2696-52BCFBC169A1}"/>
              </a:ext>
            </a:extLst>
          </p:cNvPr>
          <p:cNvSpPr/>
          <p:nvPr/>
        </p:nvSpPr>
        <p:spPr>
          <a:xfrm>
            <a:off x="3966464" y="3195805"/>
            <a:ext cx="1879600" cy="1775419"/>
          </a:xfrm>
          <a:prstGeom prst="roundRect">
            <a:avLst>
              <a:gd name="adj" fmla="val 518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US" sz="1600" dirty="0">
                <a:solidFill>
                  <a:schemeClr val="bg1">
                    <a:lumMod val="65000"/>
                  </a:schemeClr>
                </a:solidFill>
                <a:latin typeface="Eras Bold ITC" panose="020B0907030504020204" pitchFamily="34" charset="0"/>
              </a:rPr>
              <a:t>100 countries across the globe</a:t>
            </a:r>
          </a:p>
        </p:txBody>
      </p:sp>
      <p:sp>
        <p:nvSpPr>
          <p:cNvPr id="8" name="Rectangle: Rounded Corners 7">
            <a:extLst>
              <a:ext uri="{FF2B5EF4-FFF2-40B4-BE49-F238E27FC236}">
                <a16:creationId xmlns:a16="http://schemas.microsoft.com/office/drawing/2014/main" id="{196FFD44-B93F-105C-8CC1-F8CAEE1872DF}"/>
              </a:ext>
            </a:extLst>
          </p:cNvPr>
          <p:cNvSpPr/>
          <p:nvPr/>
        </p:nvSpPr>
        <p:spPr>
          <a:xfrm>
            <a:off x="6243828" y="3195805"/>
            <a:ext cx="1879600" cy="1775419"/>
          </a:xfrm>
          <a:prstGeom prst="roundRect">
            <a:avLst>
              <a:gd name="adj" fmla="val 518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65000"/>
                  </a:schemeClr>
                </a:solidFill>
                <a:latin typeface="Eras Bold ITC" panose="020B0907030504020204" pitchFamily="34" charset="0"/>
              </a:rPr>
              <a:t>Over 150 thousand employees &amp; contractors</a:t>
            </a:r>
          </a:p>
        </p:txBody>
      </p:sp>
      <p:sp>
        <p:nvSpPr>
          <p:cNvPr id="9" name="Rectangle: Rounded Corners 8">
            <a:extLst>
              <a:ext uri="{FF2B5EF4-FFF2-40B4-BE49-F238E27FC236}">
                <a16:creationId xmlns:a16="http://schemas.microsoft.com/office/drawing/2014/main" id="{CD5B9530-0C83-5DEB-8121-6E2F1D0B2284}"/>
              </a:ext>
            </a:extLst>
          </p:cNvPr>
          <p:cNvSpPr/>
          <p:nvPr/>
        </p:nvSpPr>
        <p:spPr>
          <a:xfrm>
            <a:off x="8521192" y="3195805"/>
            <a:ext cx="1879600" cy="1775419"/>
          </a:xfrm>
          <a:prstGeom prst="roundRect">
            <a:avLst>
              <a:gd name="adj" fmla="val 518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65000"/>
                  </a:schemeClr>
                </a:solidFill>
                <a:latin typeface="Eras Bold ITC" panose="020B0907030504020204" pitchFamily="34" charset="0"/>
              </a:rPr>
              <a:t>Software, Hardware &amp; integrated business solutions</a:t>
            </a:r>
          </a:p>
        </p:txBody>
      </p:sp>
    </p:spTree>
    <p:extLst>
      <p:ext uri="{BB962C8B-B14F-4D97-AF65-F5344CB8AC3E}">
        <p14:creationId xmlns:p14="http://schemas.microsoft.com/office/powerpoint/2010/main" val="67874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1+#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1+#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188437-47E8-127A-1038-C9C30C850AF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4" name="Slide Number Placeholder 3">
            <a:extLst>
              <a:ext uri="{FF2B5EF4-FFF2-40B4-BE49-F238E27FC236}">
                <a16:creationId xmlns:a16="http://schemas.microsoft.com/office/drawing/2014/main" id="{84D4A86A-D585-EDBA-D17D-F61AE543C1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pic>
        <p:nvPicPr>
          <p:cNvPr id="5" name="Picture 4" descr="A map of the world&#10;&#10;Description automatically generated">
            <a:extLst>
              <a:ext uri="{FF2B5EF4-FFF2-40B4-BE49-F238E27FC236}">
                <a16:creationId xmlns:a16="http://schemas.microsoft.com/office/drawing/2014/main" id="{856930AC-6E8F-9B9A-D288-EBA6306BD33C}"/>
              </a:ext>
            </a:extLst>
          </p:cNvPr>
          <p:cNvPicPr>
            <a:picLocks noChangeAspect="1"/>
          </p:cNvPicPr>
          <p:nvPr/>
        </p:nvPicPr>
        <p:blipFill rotWithShape="1">
          <a:blip r:embed="rId2"/>
          <a:srcRect l="27390" t="16068" r="24010" b="35333"/>
          <a:stretch/>
        </p:blipFill>
        <p:spPr>
          <a:xfrm>
            <a:off x="0" y="-1"/>
            <a:ext cx="12192000" cy="6858001"/>
          </a:xfrm>
          <a:prstGeom prst="rect">
            <a:avLst/>
          </a:prstGeom>
        </p:spPr>
      </p:pic>
      <p:graphicFrame>
        <p:nvGraphicFramePr>
          <p:cNvPr id="6" name="Table 5">
            <a:extLst>
              <a:ext uri="{FF2B5EF4-FFF2-40B4-BE49-F238E27FC236}">
                <a16:creationId xmlns:a16="http://schemas.microsoft.com/office/drawing/2014/main" id="{C29A71B5-AA81-FE2B-CCCD-8C93CEB0FAD8}"/>
              </a:ext>
            </a:extLst>
          </p:cNvPr>
          <p:cNvGraphicFramePr>
            <a:graphicFrameLocks noGrp="1"/>
          </p:cNvGraphicFramePr>
          <p:nvPr>
            <p:extLst>
              <p:ext uri="{D42A27DB-BD31-4B8C-83A1-F6EECF244321}">
                <p14:modId xmlns:p14="http://schemas.microsoft.com/office/powerpoint/2010/main" val="3642710130"/>
              </p:ext>
            </p:extLst>
          </p:nvPr>
        </p:nvGraphicFramePr>
        <p:xfrm>
          <a:off x="7061046" y="1945639"/>
          <a:ext cx="3765339" cy="1483360"/>
        </p:xfrm>
        <a:graphic>
          <a:graphicData uri="http://schemas.openxmlformats.org/drawingml/2006/table">
            <a:tbl>
              <a:tblPr firstRow="1" bandRow="1">
                <a:tableStyleId>{5C22544A-7EE6-4342-B048-85BDC9FD1C3A}</a:tableStyleId>
              </a:tblPr>
              <a:tblGrid>
                <a:gridCol w="2072005">
                  <a:extLst>
                    <a:ext uri="{9D8B030D-6E8A-4147-A177-3AD203B41FA5}">
                      <a16:colId xmlns:a16="http://schemas.microsoft.com/office/drawing/2014/main" val="1489020964"/>
                    </a:ext>
                  </a:extLst>
                </a:gridCol>
                <a:gridCol w="1693334">
                  <a:extLst>
                    <a:ext uri="{9D8B030D-6E8A-4147-A177-3AD203B41FA5}">
                      <a16:colId xmlns:a16="http://schemas.microsoft.com/office/drawing/2014/main" val="961819679"/>
                    </a:ext>
                  </a:extLst>
                </a:gridCol>
              </a:tblGrid>
              <a:tr h="370840">
                <a:tc gridSpan="2">
                  <a:txBody>
                    <a:bodyPr/>
                    <a:lstStyle/>
                    <a:p>
                      <a:pPr algn="ctr"/>
                      <a:r>
                        <a:rPr lang="en-US" dirty="0">
                          <a:solidFill>
                            <a:sysClr val="windowText" lastClr="000000"/>
                          </a:solidFill>
                        </a:rPr>
                        <a:t>Quality Metrics</a:t>
                      </a:r>
                    </a:p>
                  </a:txBody>
                  <a:tcPr anchor="ctr">
                    <a:solidFill>
                      <a:srgbClr val="E2FEE3"/>
                    </a:solidFill>
                  </a:tcPr>
                </a:tc>
                <a:tc hMerge="1">
                  <a:txBody>
                    <a:bodyPr/>
                    <a:lstStyle/>
                    <a:p>
                      <a:endParaRPr lang="en-US" dirty="0"/>
                    </a:p>
                  </a:txBody>
                  <a:tcPr/>
                </a:tc>
                <a:extLst>
                  <a:ext uri="{0D108BD9-81ED-4DB2-BD59-A6C34878D82A}">
                    <a16:rowId xmlns:a16="http://schemas.microsoft.com/office/drawing/2014/main" val="1283997469"/>
                  </a:ext>
                </a:extLst>
              </a:tr>
              <a:tr h="370840">
                <a:tc>
                  <a:txBody>
                    <a:bodyPr/>
                    <a:lstStyle/>
                    <a:p>
                      <a:pPr algn="ctr"/>
                      <a:r>
                        <a:rPr lang="en-US" dirty="0">
                          <a:solidFill>
                            <a:sysClr val="windowText" lastClr="000000"/>
                          </a:solidFill>
                        </a:rPr>
                        <a:t>Current SLA</a:t>
                      </a:r>
                    </a:p>
                  </a:txBody>
                  <a:tcPr anchor="ctr">
                    <a:solidFill>
                      <a:srgbClr val="E2FEE3"/>
                    </a:solidFill>
                  </a:tcPr>
                </a:tc>
                <a:tc>
                  <a:txBody>
                    <a:bodyPr/>
                    <a:lstStyle/>
                    <a:p>
                      <a:pPr algn="ctr"/>
                      <a:r>
                        <a:rPr lang="en-US" dirty="0">
                          <a:solidFill>
                            <a:sysClr val="windowText" lastClr="000000"/>
                          </a:solidFill>
                        </a:rPr>
                        <a:t>76.78 %</a:t>
                      </a:r>
                    </a:p>
                  </a:txBody>
                  <a:tcPr anchor="ctr">
                    <a:solidFill>
                      <a:srgbClr val="E2FEE3"/>
                    </a:solidFill>
                  </a:tcPr>
                </a:tc>
                <a:extLst>
                  <a:ext uri="{0D108BD9-81ED-4DB2-BD59-A6C34878D82A}">
                    <a16:rowId xmlns:a16="http://schemas.microsoft.com/office/drawing/2014/main" val="1027421953"/>
                  </a:ext>
                </a:extLst>
              </a:tr>
              <a:tr h="370840">
                <a:tc>
                  <a:txBody>
                    <a:bodyPr/>
                    <a:lstStyle/>
                    <a:p>
                      <a:pPr algn="ctr"/>
                      <a:r>
                        <a:rPr lang="en-US" dirty="0">
                          <a:solidFill>
                            <a:sysClr val="windowText" lastClr="000000"/>
                          </a:solidFill>
                        </a:rPr>
                        <a:t>Number of Defects</a:t>
                      </a:r>
                    </a:p>
                  </a:txBody>
                  <a:tcPr anchor="ctr">
                    <a:solidFill>
                      <a:srgbClr val="E2FEE3"/>
                    </a:solidFill>
                  </a:tcPr>
                </a:tc>
                <a:tc>
                  <a:txBody>
                    <a:bodyPr/>
                    <a:lstStyle/>
                    <a:p>
                      <a:pPr algn="ctr"/>
                      <a:r>
                        <a:rPr lang="en-US" dirty="0">
                          <a:solidFill>
                            <a:sysClr val="windowText" lastClr="000000"/>
                          </a:solidFill>
                        </a:rPr>
                        <a:t>3473</a:t>
                      </a:r>
                    </a:p>
                  </a:txBody>
                  <a:tcPr anchor="ctr">
                    <a:solidFill>
                      <a:srgbClr val="E2FEE3"/>
                    </a:solidFill>
                  </a:tcPr>
                </a:tc>
                <a:extLst>
                  <a:ext uri="{0D108BD9-81ED-4DB2-BD59-A6C34878D82A}">
                    <a16:rowId xmlns:a16="http://schemas.microsoft.com/office/drawing/2014/main" val="703640474"/>
                  </a:ext>
                </a:extLst>
              </a:tr>
              <a:tr h="370840">
                <a:tc>
                  <a:txBody>
                    <a:bodyPr/>
                    <a:lstStyle/>
                    <a:p>
                      <a:pPr algn="ctr"/>
                      <a:r>
                        <a:rPr lang="en-US" dirty="0">
                          <a:solidFill>
                            <a:sysClr val="windowText" lastClr="000000"/>
                          </a:solidFill>
                        </a:rPr>
                        <a:t>DPMO</a:t>
                      </a:r>
                    </a:p>
                  </a:txBody>
                  <a:tcPr anchor="ctr">
                    <a:solidFill>
                      <a:srgbClr val="E2FEE3"/>
                    </a:solidFill>
                  </a:tcPr>
                </a:tc>
                <a:tc>
                  <a:txBody>
                    <a:bodyPr/>
                    <a:lstStyle/>
                    <a:p>
                      <a:pPr algn="ctr"/>
                      <a:r>
                        <a:rPr lang="en-US" dirty="0">
                          <a:solidFill>
                            <a:sysClr val="windowText" lastClr="000000"/>
                          </a:solidFill>
                        </a:rPr>
                        <a:t>232152.4</a:t>
                      </a:r>
                    </a:p>
                  </a:txBody>
                  <a:tcPr anchor="ctr">
                    <a:solidFill>
                      <a:srgbClr val="E2FEE3"/>
                    </a:solidFill>
                  </a:tcPr>
                </a:tc>
                <a:extLst>
                  <a:ext uri="{0D108BD9-81ED-4DB2-BD59-A6C34878D82A}">
                    <a16:rowId xmlns:a16="http://schemas.microsoft.com/office/drawing/2014/main" val="112510815"/>
                  </a:ext>
                </a:extLst>
              </a:tr>
            </a:tbl>
          </a:graphicData>
        </a:graphic>
      </p:graphicFrame>
      <p:sp>
        <p:nvSpPr>
          <p:cNvPr id="8" name="Rectangle: Rounded Corners 7">
            <a:extLst>
              <a:ext uri="{FF2B5EF4-FFF2-40B4-BE49-F238E27FC236}">
                <a16:creationId xmlns:a16="http://schemas.microsoft.com/office/drawing/2014/main" id="{45860EA7-33F7-D82E-99B3-CBA462022215}"/>
              </a:ext>
            </a:extLst>
          </p:cNvPr>
          <p:cNvSpPr/>
          <p:nvPr/>
        </p:nvSpPr>
        <p:spPr>
          <a:xfrm>
            <a:off x="338666" y="5601711"/>
            <a:ext cx="2861734" cy="923780"/>
          </a:xfrm>
          <a:prstGeom prst="roundRect">
            <a:avLst/>
          </a:prstGeom>
          <a:solidFill>
            <a:srgbClr val="E2FEE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REVENUE LOST</a:t>
            </a:r>
          </a:p>
          <a:p>
            <a:pPr algn="ctr"/>
            <a:r>
              <a:rPr lang="en-US" sz="1600" b="1" i="1" dirty="0">
                <a:solidFill>
                  <a:schemeClr val="tx1"/>
                </a:solidFill>
              </a:rPr>
              <a:t>0.42 Billion</a:t>
            </a:r>
          </a:p>
        </p:txBody>
      </p:sp>
      <p:sp>
        <p:nvSpPr>
          <p:cNvPr id="2" name="Rectangle: Rounded Corners 1">
            <a:extLst>
              <a:ext uri="{FF2B5EF4-FFF2-40B4-BE49-F238E27FC236}">
                <a16:creationId xmlns:a16="http://schemas.microsoft.com/office/drawing/2014/main" id="{83F7A70C-AD54-E837-51B2-8ED976724AED}"/>
              </a:ext>
            </a:extLst>
          </p:cNvPr>
          <p:cNvSpPr/>
          <p:nvPr/>
        </p:nvSpPr>
        <p:spPr>
          <a:xfrm>
            <a:off x="338667" y="4500492"/>
            <a:ext cx="2861734" cy="923780"/>
          </a:xfrm>
          <a:prstGeom prst="roundRect">
            <a:avLst/>
          </a:prstGeom>
          <a:solidFill>
            <a:srgbClr val="E2FEE3"/>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AVERAGE CYCLE TIME</a:t>
            </a:r>
          </a:p>
          <a:p>
            <a:pPr algn="ctr"/>
            <a:r>
              <a:rPr lang="en-US" sz="1600" b="1" i="1" dirty="0">
                <a:solidFill>
                  <a:schemeClr val="tx1"/>
                </a:solidFill>
              </a:rPr>
              <a:t>30.76 Days</a:t>
            </a:r>
          </a:p>
        </p:txBody>
      </p:sp>
    </p:spTree>
    <p:extLst>
      <p:ext uri="{BB962C8B-B14F-4D97-AF65-F5344CB8AC3E}">
        <p14:creationId xmlns:p14="http://schemas.microsoft.com/office/powerpoint/2010/main" val="1801545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188437-47E8-127A-1038-C9C30C850AF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4" name="Slide Number Placeholder 3">
            <a:extLst>
              <a:ext uri="{FF2B5EF4-FFF2-40B4-BE49-F238E27FC236}">
                <a16:creationId xmlns:a16="http://schemas.microsoft.com/office/drawing/2014/main" id="{84D4A86A-D585-EDBA-D17D-F61AE543C1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pic>
        <p:nvPicPr>
          <p:cNvPr id="5" name="Picture 4" descr="A map of japan with black text&#10;&#10;Description automatically generated">
            <a:extLst>
              <a:ext uri="{FF2B5EF4-FFF2-40B4-BE49-F238E27FC236}">
                <a16:creationId xmlns:a16="http://schemas.microsoft.com/office/drawing/2014/main" id="{64E4F632-4C04-3111-0AF0-DFDB32FDBB47}"/>
              </a:ext>
            </a:extLst>
          </p:cNvPr>
          <p:cNvPicPr>
            <a:picLocks noChangeAspect="1"/>
          </p:cNvPicPr>
          <p:nvPr/>
        </p:nvPicPr>
        <p:blipFill rotWithShape="1">
          <a:blip r:embed="rId2"/>
          <a:srcRect l="12924" t="34125" r="35227" b="14027"/>
          <a:stretch/>
        </p:blipFill>
        <p:spPr>
          <a:xfrm>
            <a:off x="1" y="1"/>
            <a:ext cx="12192000" cy="6858000"/>
          </a:xfrm>
          <a:prstGeom prst="rect">
            <a:avLst/>
          </a:prstGeom>
        </p:spPr>
      </p:pic>
      <p:graphicFrame>
        <p:nvGraphicFramePr>
          <p:cNvPr id="8" name="Table 7">
            <a:extLst>
              <a:ext uri="{FF2B5EF4-FFF2-40B4-BE49-F238E27FC236}">
                <a16:creationId xmlns:a16="http://schemas.microsoft.com/office/drawing/2014/main" id="{89528E61-424F-01A9-B5D9-2D0A615CA370}"/>
              </a:ext>
            </a:extLst>
          </p:cNvPr>
          <p:cNvGraphicFramePr>
            <a:graphicFrameLocks noGrp="1"/>
          </p:cNvGraphicFramePr>
          <p:nvPr>
            <p:extLst>
              <p:ext uri="{D42A27DB-BD31-4B8C-83A1-F6EECF244321}">
                <p14:modId xmlns:p14="http://schemas.microsoft.com/office/powerpoint/2010/main" val="3475851706"/>
              </p:ext>
            </p:extLst>
          </p:nvPr>
        </p:nvGraphicFramePr>
        <p:xfrm>
          <a:off x="951192" y="673884"/>
          <a:ext cx="3765339" cy="1483360"/>
        </p:xfrm>
        <a:graphic>
          <a:graphicData uri="http://schemas.openxmlformats.org/drawingml/2006/table">
            <a:tbl>
              <a:tblPr firstRow="1" bandRow="1">
                <a:tableStyleId>{5C22544A-7EE6-4342-B048-85BDC9FD1C3A}</a:tableStyleId>
              </a:tblPr>
              <a:tblGrid>
                <a:gridCol w="2072005">
                  <a:extLst>
                    <a:ext uri="{9D8B030D-6E8A-4147-A177-3AD203B41FA5}">
                      <a16:colId xmlns:a16="http://schemas.microsoft.com/office/drawing/2014/main" val="1489020964"/>
                    </a:ext>
                  </a:extLst>
                </a:gridCol>
                <a:gridCol w="1693334">
                  <a:extLst>
                    <a:ext uri="{9D8B030D-6E8A-4147-A177-3AD203B41FA5}">
                      <a16:colId xmlns:a16="http://schemas.microsoft.com/office/drawing/2014/main" val="961819679"/>
                    </a:ext>
                  </a:extLst>
                </a:gridCol>
              </a:tblGrid>
              <a:tr h="370840">
                <a:tc gridSpan="2">
                  <a:txBody>
                    <a:bodyPr/>
                    <a:lstStyle/>
                    <a:p>
                      <a:pPr algn="ctr"/>
                      <a:r>
                        <a:rPr lang="en-US" dirty="0">
                          <a:solidFill>
                            <a:sysClr val="windowText" lastClr="000000"/>
                          </a:solidFill>
                        </a:rPr>
                        <a:t>Quality Metrics</a:t>
                      </a:r>
                    </a:p>
                  </a:txBody>
                  <a:tcPr anchor="ctr">
                    <a:solidFill>
                      <a:srgbClr val="FAE2F8"/>
                    </a:solidFill>
                  </a:tcPr>
                </a:tc>
                <a:tc hMerge="1">
                  <a:txBody>
                    <a:bodyPr/>
                    <a:lstStyle/>
                    <a:p>
                      <a:endParaRPr lang="en-US" dirty="0"/>
                    </a:p>
                  </a:txBody>
                  <a:tcPr/>
                </a:tc>
                <a:extLst>
                  <a:ext uri="{0D108BD9-81ED-4DB2-BD59-A6C34878D82A}">
                    <a16:rowId xmlns:a16="http://schemas.microsoft.com/office/drawing/2014/main" val="1283997469"/>
                  </a:ext>
                </a:extLst>
              </a:tr>
              <a:tr h="370840">
                <a:tc>
                  <a:txBody>
                    <a:bodyPr/>
                    <a:lstStyle/>
                    <a:p>
                      <a:pPr algn="ctr"/>
                      <a:r>
                        <a:rPr lang="en-US" dirty="0">
                          <a:solidFill>
                            <a:sysClr val="windowText" lastClr="000000"/>
                          </a:solidFill>
                        </a:rPr>
                        <a:t>Current SLA</a:t>
                      </a:r>
                    </a:p>
                  </a:txBody>
                  <a:tcPr anchor="ctr">
                    <a:solidFill>
                      <a:srgbClr val="FAE2F8"/>
                    </a:solidFill>
                  </a:tcPr>
                </a:tc>
                <a:tc>
                  <a:txBody>
                    <a:bodyPr/>
                    <a:lstStyle/>
                    <a:p>
                      <a:pPr algn="ctr"/>
                      <a:r>
                        <a:rPr lang="en-US" dirty="0">
                          <a:solidFill>
                            <a:sysClr val="windowText" lastClr="000000"/>
                          </a:solidFill>
                        </a:rPr>
                        <a:t>93.14 %</a:t>
                      </a:r>
                    </a:p>
                  </a:txBody>
                  <a:tcPr anchor="ctr">
                    <a:solidFill>
                      <a:srgbClr val="FAE2F8"/>
                    </a:solidFill>
                  </a:tcPr>
                </a:tc>
                <a:extLst>
                  <a:ext uri="{0D108BD9-81ED-4DB2-BD59-A6C34878D82A}">
                    <a16:rowId xmlns:a16="http://schemas.microsoft.com/office/drawing/2014/main" val="1027421953"/>
                  </a:ext>
                </a:extLst>
              </a:tr>
              <a:tr h="370840">
                <a:tc>
                  <a:txBody>
                    <a:bodyPr/>
                    <a:lstStyle/>
                    <a:p>
                      <a:pPr algn="ctr"/>
                      <a:r>
                        <a:rPr lang="en-US" dirty="0">
                          <a:solidFill>
                            <a:sysClr val="windowText" lastClr="000000"/>
                          </a:solidFill>
                        </a:rPr>
                        <a:t>Number of Defects</a:t>
                      </a:r>
                    </a:p>
                  </a:txBody>
                  <a:tcPr anchor="ctr">
                    <a:solidFill>
                      <a:srgbClr val="FAE2F8"/>
                    </a:solidFill>
                  </a:tcPr>
                </a:tc>
                <a:tc>
                  <a:txBody>
                    <a:bodyPr/>
                    <a:lstStyle/>
                    <a:p>
                      <a:pPr algn="ctr"/>
                      <a:r>
                        <a:rPr lang="en-US" dirty="0">
                          <a:solidFill>
                            <a:sysClr val="windowText" lastClr="000000"/>
                          </a:solidFill>
                        </a:rPr>
                        <a:t>511</a:t>
                      </a:r>
                    </a:p>
                  </a:txBody>
                  <a:tcPr anchor="ctr">
                    <a:solidFill>
                      <a:srgbClr val="FAE2F8"/>
                    </a:solidFill>
                  </a:tcPr>
                </a:tc>
                <a:extLst>
                  <a:ext uri="{0D108BD9-81ED-4DB2-BD59-A6C34878D82A}">
                    <a16:rowId xmlns:a16="http://schemas.microsoft.com/office/drawing/2014/main" val="703640474"/>
                  </a:ext>
                </a:extLst>
              </a:tr>
              <a:tr h="370840">
                <a:tc>
                  <a:txBody>
                    <a:bodyPr/>
                    <a:lstStyle/>
                    <a:p>
                      <a:pPr algn="ctr"/>
                      <a:r>
                        <a:rPr lang="en-US" dirty="0">
                          <a:solidFill>
                            <a:sysClr val="windowText" lastClr="000000"/>
                          </a:solidFill>
                        </a:rPr>
                        <a:t>DPMO</a:t>
                      </a:r>
                    </a:p>
                  </a:txBody>
                  <a:tcPr anchor="ctr">
                    <a:solidFill>
                      <a:srgbClr val="FAE2F8"/>
                    </a:solidFill>
                  </a:tcPr>
                </a:tc>
                <a:tc>
                  <a:txBody>
                    <a:bodyPr/>
                    <a:lstStyle/>
                    <a:p>
                      <a:pPr algn="ctr"/>
                      <a:r>
                        <a:rPr lang="en-US" dirty="0">
                          <a:solidFill>
                            <a:sysClr val="windowText" lastClr="000000"/>
                          </a:solidFill>
                        </a:rPr>
                        <a:t>68627.45</a:t>
                      </a:r>
                    </a:p>
                  </a:txBody>
                  <a:tcPr anchor="ctr">
                    <a:solidFill>
                      <a:srgbClr val="FAE2F8"/>
                    </a:solidFill>
                  </a:tcPr>
                </a:tc>
                <a:extLst>
                  <a:ext uri="{0D108BD9-81ED-4DB2-BD59-A6C34878D82A}">
                    <a16:rowId xmlns:a16="http://schemas.microsoft.com/office/drawing/2014/main" val="112510815"/>
                  </a:ext>
                </a:extLst>
              </a:tr>
            </a:tbl>
          </a:graphicData>
        </a:graphic>
      </p:graphicFrame>
      <p:sp>
        <p:nvSpPr>
          <p:cNvPr id="9" name="Rectangle: Rounded Corners 8">
            <a:extLst>
              <a:ext uri="{FF2B5EF4-FFF2-40B4-BE49-F238E27FC236}">
                <a16:creationId xmlns:a16="http://schemas.microsoft.com/office/drawing/2014/main" id="{B1C354E8-C60B-D822-8D1F-0A6F068A0608}"/>
              </a:ext>
            </a:extLst>
          </p:cNvPr>
          <p:cNvSpPr/>
          <p:nvPr/>
        </p:nvSpPr>
        <p:spPr>
          <a:xfrm>
            <a:off x="8051994" y="4708093"/>
            <a:ext cx="2861734" cy="990600"/>
          </a:xfrm>
          <a:prstGeom prst="roundRect">
            <a:avLst/>
          </a:prstGeom>
          <a:solidFill>
            <a:srgbClr val="FAE2F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REVENUE LOST</a:t>
            </a:r>
          </a:p>
          <a:p>
            <a:pPr algn="ctr"/>
            <a:r>
              <a:rPr lang="en-US" sz="1600" b="1" i="1" dirty="0">
                <a:solidFill>
                  <a:schemeClr val="tx1"/>
                </a:solidFill>
              </a:rPr>
              <a:t>0.04 Billion</a:t>
            </a:r>
          </a:p>
        </p:txBody>
      </p:sp>
      <p:sp>
        <p:nvSpPr>
          <p:cNvPr id="2" name="Rectangle: Rounded Corners 1">
            <a:extLst>
              <a:ext uri="{FF2B5EF4-FFF2-40B4-BE49-F238E27FC236}">
                <a16:creationId xmlns:a16="http://schemas.microsoft.com/office/drawing/2014/main" id="{D0FDB801-E8E1-F255-79D0-365F9B567FF1}"/>
              </a:ext>
            </a:extLst>
          </p:cNvPr>
          <p:cNvSpPr/>
          <p:nvPr/>
        </p:nvSpPr>
        <p:spPr>
          <a:xfrm>
            <a:off x="8051994" y="3548785"/>
            <a:ext cx="2861734" cy="990600"/>
          </a:xfrm>
          <a:prstGeom prst="roundRect">
            <a:avLst/>
          </a:prstGeom>
          <a:solidFill>
            <a:srgbClr val="FAE2F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AVERAGE CYCLE TIME</a:t>
            </a:r>
          </a:p>
          <a:p>
            <a:pPr algn="ctr"/>
            <a:r>
              <a:rPr lang="en-US" sz="1600" b="1" i="1" dirty="0">
                <a:solidFill>
                  <a:schemeClr val="tx1"/>
                </a:solidFill>
              </a:rPr>
              <a:t>27.24 Days</a:t>
            </a:r>
          </a:p>
        </p:txBody>
      </p:sp>
    </p:spTree>
    <p:extLst>
      <p:ext uri="{BB962C8B-B14F-4D97-AF65-F5344CB8AC3E}">
        <p14:creationId xmlns:p14="http://schemas.microsoft.com/office/powerpoint/2010/main" val="669490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2490F566-F492-68A1-AB51-318BEC807D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7" name="Slide Number Placeholder 6">
            <a:extLst>
              <a:ext uri="{FF2B5EF4-FFF2-40B4-BE49-F238E27FC236}">
                <a16:creationId xmlns:a16="http://schemas.microsoft.com/office/drawing/2014/main" id="{9FC92F3B-495D-DD58-AB30-ED535ECABB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9" name="TextBox 8">
            <a:extLst>
              <a:ext uri="{FF2B5EF4-FFF2-40B4-BE49-F238E27FC236}">
                <a16:creationId xmlns:a16="http://schemas.microsoft.com/office/drawing/2014/main" id="{63A62625-CBDE-DB9F-7182-12739C77380B}"/>
              </a:ext>
            </a:extLst>
          </p:cNvPr>
          <p:cNvSpPr txBox="1"/>
          <p:nvPr/>
        </p:nvSpPr>
        <p:spPr>
          <a:xfrm>
            <a:off x="328918" y="185016"/>
            <a:ext cx="11734800" cy="369332"/>
          </a:xfrm>
          <a:prstGeom prst="rect">
            <a:avLst/>
          </a:prstGeom>
          <a:noFill/>
        </p:spPr>
        <p:txBody>
          <a:bodyPr wrap="square" rtlCol="0">
            <a:spAutoFit/>
          </a:bodyPr>
          <a:lstStyle/>
          <a:p>
            <a:r>
              <a:rPr lang="en-US" b="1" dirty="0"/>
              <a:t>SLA COMPLIANCE RATE OF GEOGRAPHIES.</a:t>
            </a:r>
          </a:p>
        </p:txBody>
      </p:sp>
      <p:pic>
        <p:nvPicPr>
          <p:cNvPr id="11" name="Picture 10" descr="A map of the world with different colors&#10;&#10;Description automatically generated">
            <a:extLst>
              <a:ext uri="{FF2B5EF4-FFF2-40B4-BE49-F238E27FC236}">
                <a16:creationId xmlns:a16="http://schemas.microsoft.com/office/drawing/2014/main" id="{9422579F-F938-3BA5-C60B-C36C72C3ACB2}"/>
              </a:ext>
            </a:extLst>
          </p:cNvPr>
          <p:cNvPicPr>
            <a:picLocks noChangeAspect="1"/>
          </p:cNvPicPr>
          <p:nvPr/>
        </p:nvPicPr>
        <p:blipFill>
          <a:blip r:embed="rId2"/>
          <a:stretch>
            <a:fillRect/>
          </a:stretch>
        </p:blipFill>
        <p:spPr>
          <a:xfrm>
            <a:off x="477982" y="537730"/>
            <a:ext cx="11236036" cy="6320270"/>
          </a:xfrm>
          <a:prstGeom prst="rect">
            <a:avLst/>
          </a:prstGeom>
        </p:spPr>
      </p:pic>
      <p:sp>
        <p:nvSpPr>
          <p:cNvPr id="3" name="TextBox 2">
            <a:extLst>
              <a:ext uri="{FF2B5EF4-FFF2-40B4-BE49-F238E27FC236}">
                <a16:creationId xmlns:a16="http://schemas.microsoft.com/office/drawing/2014/main" id="{EAC156AE-75A6-5B59-71C7-C9CD13224144}"/>
              </a:ext>
            </a:extLst>
          </p:cNvPr>
          <p:cNvSpPr txBox="1"/>
          <p:nvPr/>
        </p:nvSpPr>
        <p:spPr>
          <a:xfrm>
            <a:off x="10307782" y="3915746"/>
            <a:ext cx="1115290" cy="261610"/>
          </a:xfrm>
          <a:prstGeom prst="rect">
            <a:avLst/>
          </a:prstGeom>
          <a:noFill/>
        </p:spPr>
        <p:txBody>
          <a:bodyPr wrap="square" rtlCol="0">
            <a:spAutoFit/>
          </a:bodyPr>
          <a:lstStyle/>
          <a:p>
            <a:r>
              <a:rPr lang="en-US" sz="1100" b="1" dirty="0"/>
              <a:t>Manila</a:t>
            </a:r>
          </a:p>
        </p:txBody>
      </p:sp>
      <p:sp>
        <p:nvSpPr>
          <p:cNvPr id="5" name="Arrow: Curved Up 4">
            <a:extLst>
              <a:ext uri="{FF2B5EF4-FFF2-40B4-BE49-F238E27FC236}">
                <a16:creationId xmlns:a16="http://schemas.microsoft.com/office/drawing/2014/main" id="{CCD50C15-9193-A537-DC84-969FC35FDA1B}"/>
              </a:ext>
            </a:extLst>
          </p:cNvPr>
          <p:cNvSpPr/>
          <p:nvPr/>
        </p:nvSpPr>
        <p:spPr>
          <a:xfrm rot="12356297">
            <a:off x="8933050" y="2965123"/>
            <a:ext cx="1537578" cy="549108"/>
          </a:xfrm>
          <a:prstGeom prst="curved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urved Up 7">
            <a:extLst>
              <a:ext uri="{FF2B5EF4-FFF2-40B4-BE49-F238E27FC236}">
                <a16:creationId xmlns:a16="http://schemas.microsoft.com/office/drawing/2014/main" id="{B6B6F584-DDF3-5802-FBA6-3D86C55120EF}"/>
              </a:ext>
            </a:extLst>
          </p:cNvPr>
          <p:cNvSpPr/>
          <p:nvPr/>
        </p:nvSpPr>
        <p:spPr>
          <a:xfrm rot="12356297">
            <a:off x="7523043" y="2064771"/>
            <a:ext cx="3154840" cy="1124320"/>
          </a:xfrm>
          <a:prstGeom prst="curvedUpArrow">
            <a:avLst>
              <a:gd name="adj1" fmla="val 9287"/>
              <a:gd name="adj2" fmla="val 26460"/>
              <a:gd name="adj3" fmla="val 26527"/>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Up 9">
            <a:extLst>
              <a:ext uri="{FF2B5EF4-FFF2-40B4-BE49-F238E27FC236}">
                <a16:creationId xmlns:a16="http://schemas.microsoft.com/office/drawing/2014/main" id="{8D92999A-7844-D0E2-8841-0D667BE10096}"/>
              </a:ext>
            </a:extLst>
          </p:cNvPr>
          <p:cNvSpPr/>
          <p:nvPr/>
        </p:nvSpPr>
        <p:spPr>
          <a:xfrm rot="10104757" flipV="1">
            <a:off x="4163549" y="4438259"/>
            <a:ext cx="6274111" cy="1319631"/>
          </a:xfrm>
          <a:prstGeom prst="curvedUpArrow">
            <a:avLst>
              <a:gd name="adj1" fmla="val 9287"/>
              <a:gd name="adj2" fmla="val 26460"/>
              <a:gd name="adj3" fmla="val 26527"/>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Up 11">
            <a:extLst>
              <a:ext uri="{FF2B5EF4-FFF2-40B4-BE49-F238E27FC236}">
                <a16:creationId xmlns:a16="http://schemas.microsoft.com/office/drawing/2014/main" id="{ACE2B5BC-65B0-80DA-2DD0-47483060F7A7}"/>
              </a:ext>
            </a:extLst>
          </p:cNvPr>
          <p:cNvSpPr/>
          <p:nvPr/>
        </p:nvSpPr>
        <p:spPr>
          <a:xfrm rot="11527105">
            <a:off x="3075596" y="1193213"/>
            <a:ext cx="7354187" cy="2053615"/>
          </a:xfrm>
          <a:prstGeom prst="curvedUpArrow">
            <a:avLst>
              <a:gd name="adj1" fmla="val 9148"/>
              <a:gd name="adj2" fmla="val 18020"/>
              <a:gd name="adj3" fmla="val 12437"/>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tar: 5 Points 1">
            <a:extLst>
              <a:ext uri="{FF2B5EF4-FFF2-40B4-BE49-F238E27FC236}">
                <a16:creationId xmlns:a16="http://schemas.microsoft.com/office/drawing/2014/main" id="{17D200DA-63EA-5D8D-B39F-BC5A2FAE158D}"/>
              </a:ext>
            </a:extLst>
          </p:cNvPr>
          <p:cNvSpPr/>
          <p:nvPr/>
        </p:nvSpPr>
        <p:spPr>
          <a:xfrm>
            <a:off x="10016836" y="3639758"/>
            <a:ext cx="365760" cy="365760"/>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Notched Right 12">
            <a:extLst>
              <a:ext uri="{FF2B5EF4-FFF2-40B4-BE49-F238E27FC236}">
                <a16:creationId xmlns:a16="http://schemas.microsoft.com/office/drawing/2014/main" id="{3E7BD658-FA71-DD47-3E39-12638B82A9C1}"/>
              </a:ext>
            </a:extLst>
          </p:cNvPr>
          <p:cNvSpPr/>
          <p:nvPr/>
        </p:nvSpPr>
        <p:spPr>
          <a:xfrm rot="17605673">
            <a:off x="10228299" y="3461405"/>
            <a:ext cx="437293" cy="256854"/>
          </a:xfrm>
          <a:prstGeom prst="notch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64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righ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8" grpId="0" animBg="1"/>
      <p:bldP spid="10" grpId="0" animBg="1"/>
      <p:bldP spid="12" grpId="0" animBg="1"/>
      <p:bldP spid="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50D996-1C5B-103C-3DDB-C57E2327CBBA}"/>
              </a:ext>
            </a:extLst>
          </p:cNvPr>
          <p:cNvPicPr>
            <a:picLocks noChangeAspect="1"/>
          </p:cNvPicPr>
          <p:nvPr/>
        </p:nvPicPr>
        <p:blipFill>
          <a:blip r:embed="rId2"/>
          <a:stretch>
            <a:fillRect/>
          </a:stretch>
        </p:blipFill>
        <p:spPr>
          <a:xfrm>
            <a:off x="5301429" y="1189989"/>
            <a:ext cx="6784976" cy="4953031"/>
          </a:xfrm>
          <a:prstGeom prst="rect">
            <a:avLst/>
          </a:prstGeom>
          <a:noFill/>
        </p:spPr>
      </p:pic>
      <p:pic>
        <p:nvPicPr>
          <p:cNvPr id="5" name="Picture 4">
            <a:extLst>
              <a:ext uri="{FF2B5EF4-FFF2-40B4-BE49-F238E27FC236}">
                <a16:creationId xmlns:a16="http://schemas.microsoft.com/office/drawing/2014/main" id="{944A26E8-595A-0E78-DB6B-1E82198C4B26}"/>
              </a:ext>
            </a:extLst>
          </p:cNvPr>
          <p:cNvPicPr>
            <a:picLocks noChangeAspect="1"/>
          </p:cNvPicPr>
          <p:nvPr/>
        </p:nvPicPr>
        <p:blipFill>
          <a:blip r:embed="rId3"/>
          <a:stretch>
            <a:fillRect/>
          </a:stretch>
        </p:blipFill>
        <p:spPr>
          <a:xfrm>
            <a:off x="105595" y="1409886"/>
            <a:ext cx="5183188" cy="3226533"/>
          </a:xfrm>
          <a:prstGeom prst="rect">
            <a:avLst/>
          </a:prstGeom>
          <a:noFill/>
        </p:spPr>
      </p:pic>
      <p:sp>
        <p:nvSpPr>
          <p:cNvPr id="6" name="Footer Placeholder 5">
            <a:extLst>
              <a:ext uri="{FF2B5EF4-FFF2-40B4-BE49-F238E27FC236}">
                <a16:creationId xmlns:a16="http://schemas.microsoft.com/office/drawing/2014/main" id="{2490F566-F492-68A1-AB51-318BEC807DCB}"/>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SCM517_CaseStudy_2023</a:t>
            </a:r>
          </a:p>
        </p:txBody>
      </p:sp>
      <p:sp>
        <p:nvSpPr>
          <p:cNvPr id="7" name="Slide Number Placeholder 6">
            <a:extLst>
              <a:ext uri="{FF2B5EF4-FFF2-40B4-BE49-F238E27FC236}">
                <a16:creationId xmlns:a16="http://schemas.microsoft.com/office/drawing/2014/main" id="{9FC92F3B-495D-DD58-AB30-ED535ECABB8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23</a:t>
            </a:fld>
            <a:endParaRPr lang="en-US"/>
          </a:p>
        </p:txBody>
      </p:sp>
      <p:sp>
        <p:nvSpPr>
          <p:cNvPr id="10" name="Title 9">
            <a:extLst>
              <a:ext uri="{FF2B5EF4-FFF2-40B4-BE49-F238E27FC236}">
                <a16:creationId xmlns:a16="http://schemas.microsoft.com/office/drawing/2014/main" id="{8C818F45-25CD-990A-B8E8-DD8F691BDDB4}"/>
              </a:ext>
            </a:extLst>
          </p:cNvPr>
          <p:cNvSpPr>
            <a:spLocks noGrp="1"/>
          </p:cNvSpPr>
          <p:nvPr>
            <p:ph type="title"/>
          </p:nvPr>
        </p:nvSpPr>
        <p:spPr>
          <a:xfrm>
            <a:off x="583479" y="437271"/>
            <a:ext cx="10515600" cy="640080"/>
          </a:xfrm>
        </p:spPr>
        <p:txBody>
          <a:bodyPr>
            <a:normAutofit/>
          </a:bodyPr>
          <a:lstStyle/>
          <a:p>
            <a:r>
              <a:rPr lang="en-US" sz="3200" dirty="0"/>
              <a:t>Defect details based on the Geography &amp; Brand</a:t>
            </a:r>
          </a:p>
        </p:txBody>
      </p:sp>
      <p:sp>
        <p:nvSpPr>
          <p:cNvPr id="2" name="TextBox 1">
            <a:extLst>
              <a:ext uri="{FF2B5EF4-FFF2-40B4-BE49-F238E27FC236}">
                <a16:creationId xmlns:a16="http://schemas.microsoft.com/office/drawing/2014/main" id="{6715F5AD-DC71-104C-278C-99AE545A1EA1}"/>
              </a:ext>
            </a:extLst>
          </p:cNvPr>
          <p:cNvSpPr txBox="1"/>
          <p:nvPr/>
        </p:nvSpPr>
        <p:spPr>
          <a:xfrm>
            <a:off x="334097" y="4883181"/>
            <a:ext cx="5507182" cy="1569660"/>
          </a:xfrm>
          <a:prstGeom prst="rect">
            <a:avLst/>
          </a:prstGeom>
          <a:noFill/>
        </p:spPr>
        <p:txBody>
          <a:bodyPr wrap="square" rtlCol="0">
            <a:spAutoFit/>
          </a:bodyPr>
          <a:lstStyle/>
          <a:p>
            <a:r>
              <a:rPr lang="en-US" sz="1600" dirty="0"/>
              <a:t>The </a:t>
            </a:r>
            <a:r>
              <a:rPr lang="en-US" sz="1600" b="1" dirty="0"/>
              <a:t>Japan</a:t>
            </a:r>
            <a:r>
              <a:rPr lang="en-US" sz="1600" dirty="0"/>
              <a:t> marketplace boasts the </a:t>
            </a:r>
            <a:r>
              <a:rPr lang="en-US" sz="1600" b="1" dirty="0"/>
              <a:t>highest performance </a:t>
            </a:r>
            <a:r>
              <a:rPr lang="en-US" sz="1600" dirty="0"/>
              <a:t>among all </a:t>
            </a:r>
            <a:r>
              <a:rPr lang="en-US" sz="1600" b="1" dirty="0"/>
              <a:t>geographies</a:t>
            </a:r>
            <a:r>
              <a:rPr lang="en-US" sz="1600" dirty="0"/>
              <a:t>, accounting for only </a:t>
            </a:r>
            <a:r>
              <a:rPr lang="en-US" sz="1600" b="1" dirty="0"/>
              <a:t>2.44%</a:t>
            </a:r>
            <a:r>
              <a:rPr lang="en-US" sz="1600" dirty="0"/>
              <a:t> of the </a:t>
            </a:r>
            <a:r>
              <a:rPr lang="en-US" sz="1600" b="1" dirty="0"/>
              <a:t>total defects </a:t>
            </a:r>
            <a:r>
              <a:rPr lang="en-US" sz="1600" dirty="0"/>
              <a:t>while achieving an impressive </a:t>
            </a:r>
            <a:r>
              <a:rPr lang="en-US" sz="1600" b="1" dirty="0"/>
              <a:t>93.14% SLA compliance</a:t>
            </a:r>
            <a:r>
              <a:rPr lang="en-US" sz="1600" dirty="0"/>
              <a:t>. Other marketplaces can benefit from adopting the </a:t>
            </a:r>
            <a:r>
              <a:rPr lang="en-US" sz="1600" b="1" dirty="0"/>
              <a:t>best practices </a:t>
            </a:r>
            <a:r>
              <a:rPr lang="en-US" sz="1600" dirty="0"/>
              <a:t>observed in </a:t>
            </a:r>
            <a:r>
              <a:rPr lang="en-US" sz="1600" b="1" dirty="0"/>
              <a:t>Japan</a:t>
            </a:r>
            <a:r>
              <a:rPr lang="en-US" sz="1600" dirty="0"/>
              <a:t> to </a:t>
            </a:r>
            <a:r>
              <a:rPr lang="en-US" sz="1600" b="1" dirty="0"/>
              <a:t>enhance</a:t>
            </a:r>
            <a:r>
              <a:rPr lang="en-US" sz="1600" dirty="0"/>
              <a:t> their proposal creation processes.</a:t>
            </a:r>
          </a:p>
        </p:txBody>
      </p:sp>
    </p:spTree>
    <p:extLst>
      <p:ext uri="{BB962C8B-B14F-4D97-AF65-F5344CB8AC3E}">
        <p14:creationId xmlns:p14="http://schemas.microsoft.com/office/powerpoint/2010/main" val="64760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8B3F836-97FA-5D63-0D5F-923E2C923DF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SCM517_CaseStudy_2023</a:t>
            </a:r>
          </a:p>
        </p:txBody>
      </p:sp>
      <p:sp>
        <p:nvSpPr>
          <p:cNvPr id="6" name="Slide Number Placeholder 5">
            <a:extLst>
              <a:ext uri="{FF2B5EF4-FFF2-40B4-BE49-F238E27FC236}">
                <a16:creationId xmlns:a16="http://schemas.microsoft.com/office/drawing/2014/main" id="{36BB5172-AED0-5A1A-606C-57CB5440A5E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24</a:t>
            </a:fld>
            <a:endParaRPr lang="en-US"/>
          </a:p>
        </p:txBody>
      </p:sp>
      <p:pic>
        <p:nvPicPr>
          <p:cNvPr id="3" name="Picture 2" descr="A group of rectangular colored rectangles&#10;&#10;Description automatically generated">
            <a:extLst>
              <a:ext uri="{FF2B5EF4-FFF2-40B4-BE49-F238E27FC236}">
                <a16:creationId xmlns:a16="http://schemas.microsoft.com/office/drawing/2014/main" id="{A45C57DF-7759-852A-3185-2E066E3FA5D2}"/>
              </a:ext>
            </a:extLst>
          </p:cNvPr>
          <p:cNvPicPr>
            <a:picLocks noChangeAspect="1"/>
          </p:cNvPicPr>
          <p:nvPr/>
        </p:nvPicPr>
        <p:blipFill rotWithShape="1">
          <a:blip r:embed="rId2"/>
          <a:srcRect l="960" r="2582" b="5822"/>
          <a:stretch/>
        </p:blipFill>
        <p:spPr>
          <a:xfrm>
            <a:off x="6052165" y="2105891"/>
            <a:ext cx="5865647" cy="3213457"/>
          </a:xfrm>
          <a:prstGeom prst="rect">
            <a:avLst/>
          </a:prstGeom>
        </p:spPr>
      </p:pic>
      <p:pic>
        <p:nvPicPr>
          <p:cNvPr id="7" name="Picture 6">
            <a:extLst>
              <a:ext uri="{FF2B5EF4-FFF2-40B4-BE49-F238E27FC236}">
                <a16:creationId xmlns:a16="http://schemas.microsoft.com/office/drawing/2014/main" id="{5E58D59E-91B5-EF35-2008-EA178BEA6A9B}"/>
              </a:ext>
            </a:extLst>
          </p:cNvPr>
          <p:cNvPicPr>
            <a:picLocks noChangeAspect="1"/>
          </p:cNvPicPr>
          <p:nvPr/>
        </p:nvPicPr>
        <p:blipFill>
          <a:blip r:embed="rId3"/>
          <a:stretch>
            <a:fillRect/>
          </a:stretch>
        </p:blipFill>
        <p:spPr>
          <a:xfrm>
            <a:off x="220911" y="1538651"/>
            <a:ext cx="5031991" cy="3780697"/>
          </a:xfrm>
          <a:prstGeom prst="rect">
            <a:avLst/>
          </a:prstGeom>
        </p:spPr>
      </p:pic>
      <p:sp>
        <p:nvSpPr>
          <p:cNvPr id="8" name="Rectangle 7">
            <a:extLst>
              <a:ext uri="{FF2B5EF4-FFF2-40B4-BE49-F238E27FC236}">
                <a16:creationId xmlns:a16="http://schemas.microsoft.com/office/drawing/2014/main" id="{4CEB4C31-49A3-5301-CF4D-C1A6042AA072}"/>
              </a:ext>
            </a:extLst>
          </p:cNvPr>
          <p:cNvSpPr/>
          <p:nvPr/>
        </p:nvSpPr>
        <p:spPr>
          <a:xfrm>
            <a:off x="284018" y="2673926"/>
            <a:ext cx="173182" cy="13993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tx1"/>
                </a:solidFill>
              </a:rPr>
              <a:t>SLA %</a:t>
            </a:r>
          </a:p>
        </p:txBody>
      </p:sp>
      <p:sp>
        <p:nvSpPr>
          <p:cNvPr id="9" name="Rectangle 8">
            <a:extLst>
              <a:ext uri="{FF2B5EF4-FFF2-40B4-BE49-F238E27FC236}">
                <a16:creationId xmlns:a16="http://schemas.microsoft.com/office/drawing/2014/main" id="{FA4E49C9-4BBD-DFDC-B61E-515D5986FCBA}"/>
              </a:ext>
            </a:extLst>
          </p:cNvPr>
          <p:cNvSpPr/>
          <p:nvPr/>
        </p:nvSpPr>
        <p:spPr>
          <a:xfrm rot="5400000">
            <a:off x="2847109" y="4619694"/>
            <a:ext cx="173182" cy="13993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tx1"/>
                </a:solidFill>
              </a:rPr>
              <a:t>BRANDS</a:t>
            </a:r>
          </a:p>
        </p:txBody>
      </p:sp>
      <p:sp>
        <p:nvSpPr>
          <p:cNvPr id="11" name="Title 9">
            <a:extLst>
              <a:ext uri="{FF2B5EF4-FFF2-40B4-BE49-F238E27FC236}">
                <a16:creationId xmlns:a16="http://schemas.microsoft.com/office/drawing/2014/main" id="{B4C03208-8545-2684-995E-D15DBD3AC175}"/>
              </a:ext>
            </a:extLst>
          </p:cNvPr>
          <p:cNvSpPr>
            <a:spLocks noGrp="1"/>
          </p:cNvSpPr>
          <p:nvPr>
            <p:ph type="title"/>
          </p:nvPr>
        </p:nvSpPr>
        <p:spPr>
          <a:xfrm>
            <a:off x="583479" y="437271"/>
            <a:ext cx="10515600" cy="640080"/>
          </a:xfrm>
        </p:spPr>
        <p:txBody>
          <a:bodyPr>
            <a:normAutofit/>
          </a:bodyPr>
          <a:lstStyle/>
          <a:p>
            <a:r>
              <a:rPr lang="en-US" sz="3200" dirty="0"/>
              <a:t>SLA % &amp; Bid Size with respect to the Brands.</a:t>
            </a:r>
          </a:p>
        </p:txBody>
      </p:sp>
    </p:spTree>
    <p:extLst>
      <p:ext uri="{BB962C8B-B14F-4D97-AF65-F5344CB8AC3E}">
        <p14:creationId xmlns:p14="http://schemas.microsoft.com/office/powerpoint/2010/main" val="1622823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F8AD-DA82-76A1-3C6A-6A906BC04249}"/>
              </a:ext>
            </a:extLst>
          </p:cNvPr>
          <p:cNvSpPr>
            <a:spLocks noGrp="1"/>
          </p:cNvSpPr>
          <p:nvPr>
            <p:ph type="title"/>
          </p:nvPr>
        </p:nvSpPr>
        <p:spPr>
          <a:xfrm>
            <a:off x="568036" y="540327"/>
            <a:ext cx="11263746" cy="806782"/>
          </a:xfrm>
        </p:spPr>
        <p:txBody>
          <a:bodyPr>
            <a:normAutofit fontScale="90000"/>
          </a:bodyPr>
          <a:lstStyle/>
          <a:p>
            <a:r>
              <a:rPr lang="en-US" dirty="0"/>
              <a:t>Scatter plot on Cycle time against Bid Size </a:t>
            </a:r>
            <a:r>
              <a:rPr lang="en-US" sz="2700" dirty="0"/>
              <a:t>(By both Geolocations &amp; Brand)</a:t>
            </a:r>
            <a:endParaRPr lang="en-US" dirty="0"/>
          </a:p>
        </p:txBody>
      </p:sp>
      <p:sp>
        <p:nvSpPr>
          <p:cNvPr id="4" name="Footer Placeholder 3">
            <a:extLst>
              <a:ext uri="{FF2B5EF4-FFF2-40B4-BE49-F238E27FC236}">
                <a16:creationId xmlns:a16="http://schemas.microsoft.com/office/drawing/2014/main" id="{489ACE32-1B01-EC75-D493-FF1A659F321C}"/>
              </a:ext>
            </a:extLst>
          </p:cNvPr>
          <p:cNvSpPr>
            <a:spLocks noGrp="1"/>
          </p:cNvSpPr>
          <p:nvPr>
            <p:ph type="ftr" sz="quarter" idx="11"/>
          </p:nvPr>
        </p:nvSpPr>
        <p:spPr/>
        <p:txBody>
          <a:bodyPr/>
          <a:lstStyle/>
          <a:p>
            <a:r>
              <a:rPr lang="en-US"/>
              <a:t>SCM517_CaseStudy_2023</a:t>
            </a:r>
            <a:endParaRPr lang="en-US" dirty="0"/>
          </a:p>
        </p:txBody>
      </p:sp>
      <p:sp>
        <p:nvSpPr>
          <p:cNvPr id="5" name="Slide Number Placeholder 4">
            <a:extLst>
              <a:ext uri="{FF2B5EF4-FFF2-40B4-BE49-F238E27FC236}">
                <a16:creationId xmlns:a16="http://schemas.microsoft.com/office/drawing/2014/main" id="{5D1B705C-E952-42AA-4DA4-6AED6C3B6AD9}"/>
              </a:ext>
            </a:extLst>
          </p:cNvPr>
          <p:cNvSpPr>
            <a:spLocks noGrp="1"/>
          </p:cNvSpPr>
          <p:nvPr>
            <p:ph type="sldNum" sz="quarter" idx="12"/>
          </p:nvPr>
        </p:nvSpPr>
        <p:spPr/>
        <p:txBody>
          <a:bodyPr/>
          <a:lstStyle/>
          <a:p>
            <a:fld id="{B5CEABB6-07DC-46E8-9B57-56EC44A396E5}" type="slidenum">
              <a:rPr lang="en-US" smtClean="0"/>
              <a:t>25</a:t>
            </a:fld>
            <a:endParaRPr lang="en-US" dirty="0"/>
          </a:p>
        </p:txBody>
      </p:sp>
      <p:pic>
        <p:nvPicPr>
          <p:cNvPr id="7" name="Picture 6">
            <a:extLst>
              <a:ext uri="{FF2B5EF4-FFF2-40B4-BE49-F238E27FC236}">
                <a16:creationId xmlns:a16="http://schemas.microsoft.com/office/drawing/2014/main" id="{6A858415-30BB-F28D-CE16-017D1FBD9D0A}"/>
              </a:ext>
            </a:extLst>
          </p:cNvPr>
          <p:cNvPicPr>
            <a:picLocks noChangeAspect="1"/>
          </p:cNvPicPr>
          <p:nvPr/>
        </p:nvPicPr>
        <p:blipFill>
          <a:blip r:embed="rId2"/>
          <a:stretch>
            <a:fillRect/>
          </a:stretch>
        </p:blipFill>
        <p:spPr>
          <a:xfrm>
            <a:off x="6199125" y="1608477"/>
            <a:ext cx="5737858" cy="3870995"/>
          </a:xfrm>
          <a:prstGeom prst="rect">
            <a:avLst/>
          </a:prstGeom>
        </p:spPr>
      </p:pic>
      <p:pic>
        <p:nvPicPr>
          <p:cNvPr id="9" name="Picture 8">
            <a:extLst>
              <a:ext uri="{FF2B5EF4-FFF2-40B4-BE49-F238E27FC236}">
                <a16:creationId xmlns:a16="http://schemas.microsoft.com/office/drawing/2014/main" id="{D4EBEC6B-659D-58B4-85DC-3ABC6C1662FE}"/>
              </a:ext>
            </a:extLst>
          </p:cNvPr>
          <p:cNvPicPr>
            <a:picLocks noChangeAspect="1"/>
          </p:cNvPicPr>
          <p:nvPr/>
        </p:nvPicPr>
        <p:blipFill>
          <a:blip r:embed="rId3"/>
          <a:stretch>
            <a:fillRect/>
          </a:stretch>
        </p:blipFill>
        <p:spPr>
          <a:xfrm>
            <a:off x="145970" y="1871714"/>
            <a:ext cx="5950030" cy="3463750"/>
          </a:xfrm>
          <a:prstGeom prst="rect">
            <a:avLst/>
          </a:prstGeom>
        </p:spPr>
      </p:pic>
    </p:spTree>
    <p:extLst>
      <p:ext uri="{BB962C8B-B14F-4D97-AF65-F5344CB8AC3E}">
        <p14:creationId xmlns:p14="http://schemas.microsoft.com/office/powerpoint/2010/main" val="1787359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BB19-9E27-4748-44FB-6CBF5BA53C1F}"/>
              </a:ext>
            </a:extLst>
          </p:cNvPr>
          <p:cNvSpPr>
            <a:spLocks noGrp="1"/>
          </p:cNvSpPr>
          <p:nvPr>
            <p:ph type="title"/>
          </p:nvPr>
        </p:nvSpPr>
        <p:spPr>
          <a:xfrm>
            <a:off x="640773" y="603120"/>
            <a:ext cx="10515600" cy="640080"/>
          </a:xfrm>
        </p:spPr>
        <p:txBody>
          <a:bodyPr>
            <a:normAutofit fontScale="90000"/>
          </a:bodyPr>
          <a:lstStyle/>
          <a:p>
            <a:r>
              <a:rPr lang="en-US" dirty="0"/>
              <a:t>Pareto analysis on the Process Cycle times</a:t>
            </a:r>
          </a:p>
        </p:txBody>
      </p:sp>
      <p:sp>
        <p:nvSpPr>
          <p:cNvPr id="3" name="Footer Placeholder 2">
            <a:extLst>
              <a:ext uri="{FF2B5EF4-FFF2-40B4-BE49-F238E27FC236}">
                <a16:creationId xmlns:a16="http://schemas.microsoft.com/office/drawing/2014/main" id="{29111C12-15BA-9739-04BA-1DA599D8C19D}"/>
              </a:ext>
            </a:extLst>
          </p:cNvPr>
          <p:cNvSpPr>
            <a:spLocks noGrp="1"/>
          </p:cNvSpPr>
          <p:nvPr>
            <p:ph type="ftr" sz="quarter" idx="11"/>
          </p:nvPr>
        </p:nvSpPr>
        <p:spPr/>
        <p:txBody>
          <a:bodyPr/>
          <a:lstStyle/>
          <a:p>
            <a:r>
              <a:rPr lang="en-US"/>
              <a:t>SCM517_CaseStudy_2023</a:t>
            </a:r>
            <a:endParaRPr lang="en-US" dirty="0"/>
          </a:p>
        </p:txBody>
      </p:sp>
      <p:sp>
        <p:nvSpPr>
          <p:cNvPr id="4" name="Slide Number Placeholder 3">
            <a:extLst>
              <a:ext uri="{FF2B5EF4-FFF2-40B4-BE49-F238E27FC236}">
                <a16:creationId xmlns:a16="http://schemas.microsoft.com/office/drawing/2014/main" id="{3F556DB2-59A0-7205-ED1E-40E8A698A7FA}"/>
              </a:ext>
            </a:extLst>
          </p:cNvPr>
          <p:cNvSpPr>
            <a:spLocks noGrp="1"/>
          </p:cNvSpPr>
          <p:nvPr>
            <p:ph type="sldNum" sz="quarter" idx="12"/>
          </p:nvPr>
        </p:nvSpPr>
        <p:spPr/>
        <p:txBody>
          <a:bodyPr/>
          <a:lstStyle/>
          <a:p>
            <a:fld id="{B5CEABB6-07DC-46E8-9B57-56EC44A396E5}" type="slidenum">
              <a:rPr lang="en-US" smtClean="0"/>
              <a:t>26</a:t>
            </a:fld>
            <a:endParaRPr lang="en-US" dirty="0"/>
          </a:p>
        </p:txBody>
      </p:sp>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B202DADB-7DE9-EE00-FB09-0C3BD9A4FB21}"/>
                  </a:ext>
                </a:extLst>
              </p:cNvPr>
              <p:cNvGraphicFramePr/>
              <p:nvPr>
                <p:extLst>
                  <p:ext uri="{D42A27DB-BD31-4B8C-83A1-F6EECF244321}">
                    <p14:modId xmlns:p14="http://schemas.microsoft.com/office/powerpoint/2010/main" val="1811185860"/>
                  </p:ext>
                </p:extLst>
              </p:nvPr>
            </p:nvGraphicFramePr>
            <p:xfrm>
              <a:off x="640773" y="1617601"/>
              <a:ext cx="6154882" cy="413896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B202DADB-7DE9-EE00-FB09-0C3BD9A4FB21}"/>
                  </a:ext>
                </a:extLst>
              </p:cNvPr>
              <p:cNvPicPr>
                <a:picLocks noGrp="1" noRot="1" noChangeAspect="1" noMove="1" noResize="1" noEditPoints="1" noAdjustHandles="1" noChangeArrowheads="1" noChangeShapeType="1"/>
              </p:cNvPicPr>
              <p:nvPr/>
            </p:nvPicPr>
            <p:blipFill>
              <a:blip r:embed="rId3"/>
              <a:stretch>
                <a:fillRect/>
              </a:stretch>
            </p:blipFill>
            <p:spPr>
              <a:xfrm>
                <a:off x="640773" y="1617601"/>
                <a:ext cx="6154882" cy="4138963"/>
              </a:xfrm>
              <a:prstGeom prst="rect">
                <a:avLst/>
              </a:prstGeom>
            </p:spPr>
          </p:pic>
        </mc:Fallback>
      </mc:AlternateContent>
      <p:sp>
        <p:nvSpPr>
          <p:cNvPr id="5" name="TextBox 4">
            <a:extLst>
              <a:ext uri="{FF2B5EF4-FFF2-40B4-BE49-F238E27FC236}">
                <a16:creationId xmlns:a16="http://schemas.microsoft.com/office/drawing/2014/main" id="{17FCE7B7-9368-29A0-1FAF-393AACBF4F0B}"/>
              </a:ext>
            </a:extLst>
          </p:cNvPr>
          <p:cNvSpPr txBox="1"/>
          <p:nvPr/>
        </p:nvSpPr>
        <p:spPr>
          <a:xfrm>
            <a:off x="7491846" y="1617601"/>
            <a:ext cx="4059381" cy="4031873"/>
          </a:xfrm>
          <a:prstGeom prst="rect">
            <a:avLst/>
          </a:prstGeom>
          <a:noFill/>
        </p:spPr>
        <p:txBody>
          <a:bodyPr wrap="square" rtlCol="0">
            <a:spAutoFit/>
          </a:bodyPr>
          <a:lstStyle/>
          <a:p>
            <a:r>
              <a:rPr lang="en-US" sz="1600" dirty="0"/>
              <a:t>Based on Analysis :</a:t>
            </a:r>
          </a:p>
          <a:p>
            <a:endParaRPr lang="en-US" sz="1600" dirty="0"/>
          </a:p>
          <a:p>
            <a:pPr marL="342900" indent="-342900">
              <a:buAutoNum type="arabicPeriod"/>
            </a:pPr>
            <a:r>
              <a:rPr lang="en-US" sz="1600" dirty="0"/>
              <a:t>ZQT6 process with the redundant process of the re-configuration because it doesn’t meet seller request.</a:t>
            </a:r>
          </a:p>
          <a:p>
            <a:pPr marL="342900" indent="-342900">
              <a:buAutoNum type="arabicPeriod"/>
            </a:pPr>
            <a:r>
              <a:rPr lang="en-US" sz="1600" dirty="0"/>
              <a:t>Seller might take more time to come out with the changes or there might be a time conflict with respect to the Geological locations.</a:t>
            </a:r>
          </a:p>
          <a:p>
            <a:pPr marL="342900" indent="-342900">
              <a:buAutoNum type="arabicPeriod"/>
            </a:pPr>
            <a:endParaRPr lang="en-US" sz="1600" dirty="0"/>
          </a:p>
          <a:p>
            <a:pPr marL="342900" indent="-342900">
              <a:buAutoNum type="arabicPeriod"/>
            </a:pPr>
            <a:r>
              <a:rPr lang="en-US" sz="1600" dirty="0"/>
              <a:t>ZQT8 – More time taken by the BSS in documentation preparation for each proposal.</a:t>
            </a:r>
          </a:p>
          <a:p>
            <a:pPr marL="342900" indent="-342900">
              <a:buAutoNum type="arabicPeriod"/>
            </a:pPr>
            <a:r>
              <a:rPr lang="en-US" sz="1600" dirty="0"/>
              <a:t>Time taken by the Support manager to review the Terms &amp; Conditions of the proposal and sending it to seller.</a:t>
            </a:r>
          </a:p>
        </p:txBody>
      </p:sp>
    </p:spTree>
    <p:extLst>
      <p:ext uri="{BB962C8B-B14F-4D97-AF65-F5344CB8AC3E}">
        <p14:creationId xmlns:p14="http://schemas.microsoft.com/office/powerpoint/2010/main" val="1898396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9DB0-B8E0-84C3-AF23-A08328000309}"/>
              </a:ext>
            </a:extLst>
          </p:cNvPr>
          <p:cNvSpPr>
            <a:spLocks noGrp="1"/>
          </p:cNvSpPr>
          <p:nvPr>
            <p:ph type="title"/>
          </p:nvPr>
        </p:nvSpPr>
        <p:spPr>
          <a:xfrm>
            <a:off x="671946" y="501650"/>
            <a:ext cx="10515600" cy="640080"/>
          </a:xfrm>
        </p:spPr>
        <p:txBody>
          <a:bodyPr>
            <a:normAutofit fontScale="90000"/>
          </a:bodyPr>
          <a:lstStyle/>
          <a:p>
            <a:r>
              <a:rPr lang="en-US" dirty="0"/>
              <a:t>Pareto analysis on the Seller Feed back</a:t>
            </a:r>
          </a:p>
        </p:txBody>
      </p:sp>
      <p:sp>
        <p:nvSpPr>
          <p:cNvPr id="3" name="Footer Placeholder 2">
            <a:extLst>
              <a:ext uri="{FF2B5EF4-FFF2-40B4-BE49-F238E27FC236}">
                <a16:creationId xmlns:a16="http://schemas.microsoft.com/office/drawing/2014/main" id="{5CF2B8F5-B4D6-8697-52F7-88CB8CDAB937}"/>
              </a:ext>
            </a:extLst>
          </p:cNvPr>
          <p:cNvSpPr>
            <a:spLocks noGrp="1"/>
          </p:cNvSpPr>
          <p:nvPr>
            <p:ph type="ftr" sz="quarter" idx="11"/>
          </p:nvPr>
        </p:nvSpPr>
        <p:spPr/>
        <p:txBody>
          <a:bodyPr/>
          <a:lstStyle/>
          <a:p>
            <a:r>
              <a:rPr lang="en-US"/>
              <a:t>SCM517_CaseStudy_2023</a:t>
            </a:r>
            <a:endParaRPr lang="en-US" dirty="0"/>
          </a:p>
        </p:txBody>
      </p:sp>
      <p:sp>
        <p:nvSpPr>
          <p:cNvPr id="4" name="Slide Number Placeholder 3">
            <a:extLst>
              <a:ext uri="{FF2B5EF4-FFF2-40B4-BE49-F238E27FC236}">
                <a16:creationId xmlns:a16="http://schemas.microsoft.com/office/drawing/2014/main" id="{0EC31552-EEE0-A04C-B8B7-BBEFF03C031D}"/>
              </a:ext>
            </a:extLst>
          </p:cNvPr>
          <p:cNvSpPr>
            <a:spLocks noGrp="1"/>
          </p:cNvSpPr>
          <p:nvPr>
            <p:ph type="sldNum" sz="quarter" idx="12"/>
          </p:nvPr>
        </p:nvSpPr>
        <p:spPr/>
        <p:txBody>
          <a:bodyPr/>
          <a:lstStyle/>
          <a:p>
            <a:fld id="{B5CEABB6-07DC-46E8-9B57-56EC44A396E5}" type="slidenum">
              <a:rPr lang="en-US" smtClean="0"/>
              <a:t>27</a:t>
            </a:fld>
            <a:endParaRPr lang="en-US" dirty="0"/>
          </a:p>
        </p:txBody>
      </p:sp>
      <p:sp>
        <p:nvSpPr>
          <p:cNvPr id="8" name="TextBox 7">
            <a:extLst>
              <a:ext uri="{FF2B5EF4-FFF2-40B4-BE49-F238E27FC236}">
                <a16:creationId xmlns:a16="http://schemas.microsoft.com/office/drawing/2014/main" id="{DA32BC9D-3E9B-65D3-1ADD-5BA76BD09F03}"/>
              </a:ext>
            </a:extLst>
          </p:cNvPr>
          <p:cNvSpPr txBox="1"/>
          <p:nvPr/>
        </p:nvSpPr>
        <p:spPr>
          <a:xfrm>
            <a:off x="7491846" y="1617601"/>
            <a:ext cx="4059381" cy="4524315"/>
          </a:xfrm>
          <a:prstGeom prst="rect">
            <a:avLst/>
          </a:prstGeom>
          <a:noFill/>
        </p:spPr>
        <p:txBody>
          <a:bodyPr wrap="square" rtlCol="0">
            <a:spAutoFit/>
          </a:bodyPr>
          <a:lstStyle/>
          <a:p>
            <a:r>
              <a:rPr lang="en-US" sz="1600" dirty="0"/>
              <a:t>Based on Analysis :</a:t>
            </a:r>
          </a:p>
          <a:p>
            <a:endParaRPr lang="en-US" sz="1600" dirty="0"/>
          </a:p>
          <a:p>
            <a:pPr marL="342900" indent="-342900">
              <a:buAutoNum type="arabicPeriod"/>
            </a:pPr>
            <a:r>
              <a:rPr lang="en-US" sz="1600" b="1" dirty="0"/>
              <a:t>15 %</a:t>
            </a:r>
            <a:r>
              <a:rPr lang="en-US" sz="1600" dirty="0"/>
              <a:t> of the </a:t>
            </a:r>
            <a:r>
              <a:rPr lang="en-US" sz="1600" b="1" dirty="0"/>
              <a:t>Feedback on Difficult to identify BSS agent</a:t>
            </a:r>
            <a:r>
              <a:rPr lang="en-US" sz="1600" dirty="0"/>
              <a:t> seems to be scope of solution from the STS1 step of the process.</a:t>
            </a:r>
          </a:p>
          <a:p>
            <a:pPr marL="342900" indent="-342900">
              <a:buAutoNum type="arabicPeriod"/>
            </a:pPr>
            <a:endParaRPr lang="en-US" sz="1600" dirty="0"/>
          </a:p>
          <a:p>
            <a:pPr marL="342900" indent="-342900">
              <a:buAutoNum type="arabicPeriod"/>
            </a:pPr>
            <a:r>
              <a:rPr lang="en-US" sz="1600" b="1" dirty="0"/>
              <a:t>10%</a:t>
            </a:r>
            <a:r>
              <a:rPr lang="en-US" sz="1600" dirty="0"/>
              <a:t> of the defects are because of the </a:t>
            </a:r>
            <a:r>
              <a:rPr lang="en-US" sz="1600" b="1" dirty="0"/>
              <a:t>Incorrect configuration </a:t>
            </a:r>
            <a:r>
              <a:rPr lang="en-US" sz="1600" dirty="0"/>
              <a:t>in the ZQT6 process sent by the Design team.</a:t>
            </a:r>
          </a:p>
          <a:p>
            <a:pPr marL="342900" indent="-342900">
              <a:buAutoNum type="arabicPeriod"/>
            </a:pPr>
            <a:endParaRPr lang="en-US" sz="1600" dirty="0"/>
          </a:p>
          <a:p>
            <a:pPr marL="342900" indent="-342900">
              <a:buAutoNum type="arabicPeriod"/>
            </a:pPr>
            <a:r>
              <a:rPr lang="en-US" sz="1600" dirty="0"/>
              <a:t>Another </a:t>
            </a:r>
            <a:r>
              <a:rPr lang="en-US" sz="1600" b="1" dirty="0"/>
              <a:t>10%</a:t>
            </a:r>
            <a:r>
              <a:rPr lang="en-US" sz="1600" dirty="0"/>
              <a:t> on the </a:t>
            </a:r>
            <a:r>
              <a:rPr lang="en-US" sz="1600" b="1" dirty="0"/>
              <a:t>Proposal takes too long</a:t>
            </a:r>
            <a:r>
              <a:rPr lang="en-US" sz="1600" dirty="0"/>
              <a:t> felt by the seller in the process steps of ZQT7 or STSX</a:t>
            </a:r>
          </a:p>
          <a:p>
            <a:pPr marL="342900" indent="-342900">
              <a:buAutoNum type="arabicPeriod"/>
            </a:pPr>
            <a:endParaRPr lang="en-US" sz="1600" dirty="0"/>
          </a:p>
          <a:p>
            <a:pPr marL="342900" indent="-342900">
              <a:buAutoNum type="arabicPeriod"/>
            </a:pPr>
            <a:r>
              <a:rPr lang="en-US" sz="1600" dirty="0"/>
              <a:t>And other two mentions that the </a:t>
            </a:r>
            <a:r>
              <a:rPr lang="en-US" sz="1600" b="1" dirty="0"/>
              <a:t>BSS lack the skill </a:t>
            </a:r>
            <a:r>
              <a:rPr lang="en-US" sz="1600" dirty="0"/>
              <a:t>to do the process without enough experience.</a:t>
            </a:r>
          </a:p>
        </p:txBody>
      </p:sp>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3A1D5D21-3A1D-124D-662D-892979A58CFB}"/>
                  </a:ext>
                </a:extLst>
              </p:cNvPr>
              <p:cNvGraphicFramePr/>
              <p:nvPr>
                <p:extLst>
                  <p:ext uri="{D42A27DB-BD31-4B8C-83A1-F6EECF244321}">
                    <p14:modId xmlns:p14="http://schemas.microsoft.com/office/powerpoint/2010/main" val="2669859808"/>
                  </p:ext>
                </p:extLst>
              </p:nvPr>
            </p:nvGraphicFramePr>
            <p:xfrm>
              <a:off x="255877" y="1356164"/>
              <a:ext cx="6913851" cy="476798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0" name="Chart 9">
                <a:extLst>
                  <a:ext uri="{FF2B5EF4-FFF2-40B4-BE49-F238E27FC236}">
                    <a16:creationId xmlns:a16="http://schemas.microsoft.com/office/drawing/2014/main" id="{3A1D5D21-3A1D-124D-662D-892979A58CFB}"/>
                  </a:ext>
                </a:extLst>
              </p:cNvPr>
              <p:cNvPicPr>
                <a:picLocks noGrp="1" noRot="1" noChangeAspect="1" noMove="1" noResize="1" noEditPoints="1" noAdjustHandles="1" noChangeArrowheads="1" noChangeShapeType="1"/>
              </p:cNvPicPr>
              <p:nvPr/>
            </p:nvPicPr>
            <p:blipFill>
              <a:blip r:embed="rId3"/>
              <a:stretch>
                <a:fillRect/>
              </a:stretch>
            </p:blipFill>
            <p:spPr>
              <a:xfrm>
                <a:off x="255877" y="1356164"/>
                <a:ext cx="6913851" cy="4767984"/>
              </a:xfrm>
              <a:prstGeom prst="rect">
                <a:avLst/>
              </a:prstGeom>
            </p:spPr>
          </p:pic>
        </mc:Fallback>
      </mc:AlternateContent>
    </p:spTree>
    <p:extLst>
      <p:ext uri="{BB962C8B-B14F-4D97-AF65-F5344CB8AC3E}">
        <p14:creationId xmlns:p14="http://schemas.microsoft.com/office/powerpoint/2010/main" val="3726604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different colored circles&#10;&#10;Description automatically generated">
            <a:extLst>
              <a:ext uri="{FF2B5EF4-FFF2-40B4-BE49-F238E27FC236}">
                <a16:creationId xmlns:a16="http://schemas.microsoft.com/office/drawing/2014/main" id="{0EDD1403-737C-AE7E-B2E7-66DFE905A5D8}"/>
              </a:ext>
            </a:extLst>
          </p:cNvPr>
          <p:cNvPicPr>
            <a:picLocks noChangeAspect="1"/>
          </p:cNvPicPr>
          <p:nvPr/>
        </p:nvPicPr>
        <p:blipFill>
          <a:blip r:embed="rId2"/>
          <a:stretch>
            <a:fillRect/>
          </a:stretch>
        </p:blipFill>
        <p:spPr>
          <a:xfrm>
            <a:off x="1054149" y="768941"/>
            <a:ext cx="6011431" cy="5320117"/>
          </a:xfrm>
          <a:prstGeom prst="rect">
            <a:avLst/>
          </a:prstGeom>
          <a:noFill/>
        </p:spPr>
      </p:pic>
      <p:sp>
        <p:nvSpPr>
          <p:cNvPr id="2" name="TextBox 1">
            <a:extLst>
              <a:ext uri="{FF2B5EF4-FFF2-40B4-BE49-F238E27FC236}">
                <a16:creationId xmlns:a16="http://schemas.microsoft.com/office/drawing/2014/main" id="{E98532DC-CBC5-37DD-9B51-8F8ECDA4EF7E}"/>
              </a:ext>
            </a:extLst>
          </p:cNvPr>
          <p:cNvSpPr txBox="1"/>
          <p:nvPr/>
        </p:nvSpPr>
        <p:spPr>
          <a:xfrm>
            <a:off x="7065580" y="1827760"/>
            <a:ext cx="3699402" cy="646331"/>
          </a:xfrm>
          <a:prstGeom prst="rect">
            <a:avLst/>
          </a:prstGeom>
          <a:noFill/>
        </p:spPr>
        <p:txBody>
          <a:bodyPr wrap="square" rtlCol="0">
            <a:spAutoFit/>
          </a:bodyPr>
          <a:lstStyle/>
          <a:p>
            <a:pPr algn="ctr"/>
            <a:r>
              <a:rPr lang="en-US" b="1" dirty="0"/>
              <a:t>Revenue lost by top 5 Sellers</a:t>
            </a:r>
          </a:p>
          <a:p>
            <a:pPr algn="ctr"/>
            <a:r>
              <a:rPr lang="en-US" b="1" dirty="0"/>
              <a:t>2.13 Billion</a:t>
            </a:r>
          </a:p>
        </p:txBody>
      </p:sp>
      <p:sp>
        <p:nvSpPr>
          <p:cNvPr id="6" name="TextBox 5">
            <a:extLst>
              <a:ext uri="{FF2B5EF4-FFF2-40B4-BE49-F238E27FC236}">
                <a16:creationId xmlns:a16="http://schemas.microsoft.com/office/drawing/2014/main" id="{D6E98EF5-CE38-F2CE-4360-58F9908A8019}"/>
              </a:ext>
            </a:extLst>
          </p:cNvPr>
          <p:cNvSpPr txBox="1"/>
          <p:nvPr/>
        </p:nvSpPr>
        <p:spPr>
          <a:xfrm>
            <a:off x="7065580" y="3532910"/>
            <a:ext cx="4300633"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Quire Sans Pro Light"/>
                <a:ea typeface="+mn-ea"/>
                <a:cs typeface="+mn-cs"/>
              </a:rPr>
              <a:t>Impacts from the Feedback</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prstClr val="black"/>
                </a:solidFill>
                <a:latin typeface="Quire Sans Pro Light"/>
              </a:rPr>
              <a:t>Difficult to identify BSS Agent</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prstClr val="black"/>
                </a:solidFill>
                <a:latin typeface="Quire Sans Pro Light"/>
              </a:rPr>
              <a:t>BSS inexperienced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prstClr val="black"/>
                </a:solidFill>
                <a:latin typeface="Quire Sans Pro Light"/>
              </a:rPr>
              <a:t>BSS Lacks domain knowledge</a:t>
            </a:r>
          </a:p>
        </p:txBody>
      </p:sp>
    </p:spTree>
    <p:extLst>
      <p:ext uri="{BB962C8B-B14F-4D97-AF65-F5344CB8AC3E}">
        <p14:creationId xmlns:p14="http://schemas.microsoft.com/office/powerpoint/2010/main" val="2725606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9DB0-B8E0-84C3-AF23-A08328000309}"/>
              </a:ext>
            </a:extLst>
          </p:cNvPr>
          <p:cNvSpPr>
            <a:spLocks noGrp="1"/>
          </p:cNvSpPr>
          <p:nvPr>
            <p:ph type="title"/>
          </p:nvPr>
        </p:nvSpPr>
        <p:spPr>
          <a:xfrm>
            <a:off x="671946" y="501650"/>
            <a:ext cx="10515600" cy="640080"/>
          </a:xfrm>
        </p:spPr>
        <p:txBody>
          <a:bodyPr>
            <a:normAutofit fontScale="90000"/>
          </a:bodyPr>
          <a:lstStyle/>
          <a:p>
            <a:r>
              <a:rPr lang="en-US" dirty="0"/>
              <a:t>Pareto analysis on the BSS Feedback</a:t>
            </a:r>
          </a:p>
        </p:txBody>
      </p:sp>
      <p:sp>
        <p:nvSpPr>
          <p:cNvPr id="3" name="Footer Placeholder 2">
            <a:extLst>
              <a:ext uri="{FF2B5EF4-FFF2-40B4-BE49-F238E27FC236}">
                <a16:creationId xmlns:a16="http://schemas.microsoft.com/office/drawing/2014/main" id="{5CF2B8F5-B4D6-8697-52F7-88CB8CDAB93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4" name="Slide Number Placeholder 3">
            <a:extLst>
              <a:ext uri="{FF2B5EF4-FFF2-40B4-BE49-F238E27FC236}">
                <a16:creationId xmlns:a16="http://schemas.microsoft.com/office/drawing/2014/main" id="{0EC31552-EEE0-A04C-B8B7-BBEFF03C03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8" name="TextBox 7">
            <a:extLst>
              <a:ext uri="{FF2B5EF4-FFF2-40B4-BE49-F238E27FC236}">
                <a16:creationId xmlns:a16="http://schemas.microsoft.com/office/drawing/2014/main" id="{DA32BC9D-3E9B-65D3-1ADD-5BA76BD09F03}"/>
              </a:ext>
            </a:extLst>
          </p:cNvPr>
          <p:cNvSpPr txBox="1"/>
          <p:nvPr/>
        </p:nvSpPr>
        <p:spPr>
          <a:xfrm>
            <a:off x="7491846" y="1617601"/>
            <a:ext cx="4059381"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Quire Sans Pro Light"/>
                <a:ea typeface="+mn-ea"/>
                <a:cs typeface="+mn-cs"/>
              </a:rPr>
              <a:t>Based on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Quire Sans Pro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dirty="0">
                <a:solidFill>
                  <a:prstClr val="black"/>
                </a:solidFill>
                <a:latin typeface="Quire Sans Pro Light"/>
              </a:rPr>
              <a:t>Top 3 are the 30% of causes collected from the BSS feedback for the process.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prstClr val="black"/>
              </a:solidFill>
              <a:effectLst/>
              <a:uLnTx/>
              <a:uFillTx/>
              <a:latin typeface="Quire Sans Pro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dirty="0">
                <a:solidFill>
                  <a:prstClr val="black"/>
                </a:solidFill>
                <a:latin typeface="Quire Sans Pro Light"/>
              </a:rPr>
              <a:t>There is a lack of configuration details in the request form for the proposal creation process.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prstClr val="black"/>
              </a:solidFill>
              <a:effectLst/>
              <a:uLnTx/>
              <a:uFillTx/>
              <a:latin typeface="Quire Sans Pro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dirty="0">
                <a:solidFill>
                  <a:prstClr val="black"/>
                </a:solidFill>
                <a:latin typeface="Quire Sans Pro Light"/>
              </a:rPr>
              <a:t>Lack of the information in the request form submitted by the seller in the ERP or BSS.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600" dirty="0">
              <a:solidFill>
                <a:prstClr val="black"/>
              </a:solidFill>
              <a:latin typeface="Quire Sans Pro Light"/>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Quire Sans Pro Light"/>
                <a:ea typeface="+mn-ea"/>
                <a:cs typeface="+mn-cs"/>
              </a:rPr>
              <a:t>Documentation is taking </a:t>
            </a:r>
            <a:r>
              <a:rPr kumimoji="0" lang="en-US" sz="1600" b="0" i="0" u="none" strike="noStrike" kern="1200" cap="none" spc="0" normalizeH="0" baseline="0" noProof="0" dirty="0" err="1">
                <a:ln>
                  <a:noFill/>
                </a:ln>
                <a:solidFill>
                  <a:prstClr val="black"/>
                </a:solidFill>
                <a:effectLst/>
                <a:uLnTx/>
                <a:uFillTx/>
                <a:latin typeface="Quire Sans Pro Light"/>
                <a:ea typeface="+mn-ea"/>
                <a:cs typeface="+mn-cs"/>
              </a:rPr>
              <a:t>lon</a:t>
            </a:r>
            <a:r>
              <a:rPr lang="en-US" sz="1600" dirty="0">
                <a:solidFill>
                  <a:prstClr val="black"/>
                </a:solidFill>
                <a:latin typeface="Quire Sans Pro Light"/>
              </a:rPr>
              <a:t>g time to submit in the process.</a:t>
            </a:r>
            <a:endParaRPr kumimoji="0" lang="en-US" sz="1600" b="0" i="0" u="none" strike="noStrike" kern="1200" cap="none" spc="0" normalizeH="0" baseline="0" noProof="0" dirty="0">
              <a:ln>
                <a:noFill/>
              </a:ln>
              <a:solidFill>
                <a:prstClr val="black"/>
              </a:solidFill>
              <a:effectLst/>
              <a:uLnTx/>
              <a:uFillTx/>
              <a:latin typeface="Quire Sans Pro Light"/>
              <a:ea typeface="+mn-ea"/>
              <a:cs typeface="+mn-cs"/>
            </a:endParaRPr>
          </a:p>
        </p:txBody>
      </p:sp>
      <p:pic>
        <p:nvPicPr>
          <p:cNvPr id="7" name="Picture 6">
            <a:extLst>
              <a:ext uri="{FF2B5EF4-FFF2-40B4-BE49-F238E27FC236}">
                <a16:creationId xmlns:a16="http://schemas.microsoft.com/office/drawing/2014/main" id="{0C93332A-A363-BF20-F37F-0E593AF456D2}"/>
              </a:ext>
            </a:extLst>
          </p:cNvPr>
          <p:cNvPicPr>
            <a:picLocks noChangeAspect="1"/>
          </p:cNvPicPr>
          <p:nvPr/>
        </p:nvPicPr>
        <p:blipFill>
          <a:blip r:embed="rId2"/>
          <a:stretch>
            <a:fillRect/>
          </a:stretch>
        </p:blipFill>
        <p:spPr>
          <a:xfrm>
            <a:off x="293415" y="1261656"/>
            <a:ext cx="6950042" cy="4974767"/>
          </a:xfrm>
          <a:prstGeom prst="rect">
            <a:avLst/>
          </a:prstGeom>
        </p:spPr>
      </p:pic>
    </p:spTree>
    <p:extLst>
      <p:ext uri="{BB962C8B-B14F-4D97-AF65-F5344CB8AC3E}">
        <p14:creationId xmlns:p14="http://schemas.microsoft.com/office/powerpoint/2010/main" val="3308484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023660"/>
            <a:ext cx="10058400" cy="565265"/>
          </a:xfrm>
        </p:spPr>
        <p:txBody>
          <a:bodyPr>
            <a:normAutofit/>
          </a:bodyPr>
          <a:lstStyle/>
          <a:p>
            <a:r>
              <a:rPr lang="en-US" b="1" dirty="0"/>
              <a:t>CASE STUDY - Expectations</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a:t>SCM517_CaseStudy_2023</a:t>
            </a:r>
            <a:endParaRPr lang="en-US" dirty="0"/>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29" name="Graphic 28" descr="Money outline">
            <a:extLst>
              <a:ext uri="{FF2B5EF4-FFF2-40B4-BE49-F238E27FC236}">
                <a16:creationId xmlns:a16="http://schemas.microsoft.com/office/drawing/2014/main" id="{2EE071B9-4843-404F-95CC-3894A5FAD61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39972" y="2521834"/>
            <a:ext cx="1107196" cy="1107196"/>
          </a:xfrm>
          <a:prstGeom prst="rect">
            <a:avLst/>
          </a:prstGeom>
        </p:spPr>
      </p:pic>
      <p:pic>
        <p:nvPicPr>
          <p:cNvPr id="2050" name="Picture 2" descr="Cycle Time Icon Style 21642454 Vector Art at Vecteezy">
            <a:extLst>
              <a:ext uri="{FF2B5EF4-FFF2-40B4-BE49-F238E27FC236}">
                <a16:creationId xmlns:a16="http://schemas.microsoft.com/office/drawing/2014/main" id="{544DD22A-37C2-CB11-FAA8-C85A1A75D079}"/>
              </a:ext>
            </a:extLst>
          </p:cNvPr>
          <p:cNvPicPr>
            <a:picLocks noChangeAspect="1" noChangeArrowheads="1"/>
          </p:cNvPicPr>
          <p:nvPr/>
        </p:nvPicPr>
        <p:blipFill>
          <a:blip r:embed="rId4">
            <a:clrChange>
              <a:clrFrom>
                <a:srgbClr val="000000">
                  <a:alpha val="0"/>
                </a:srgbClr>
              </a:clrFrom>
              <a:clrTo>
                <a:srgbClr val="000000">
                  <a:alpha val="0"/>
                </a:srgbClr>
              </a:clrTo>
            </a:clrChange>
            <a:duotone>
              <a:prstClr val="black"/>
              <a:schemeClr val="accent6">
                <a:tint val="45000"/>
                <a:satMod val="400000"/>
              </a:schemeClr>
            </a:duotone>
            <a:extLst>
              <a:ext uri="{BEBA8EAE-BF5A-486C-A8C5-ECC9F3942E4B}">
                <a14:imgProps xmlns:a14="http://schemas.microsoft.com/office/drawing/2010/main">
                  <a14:imgLayer r:embed="rId5">
                    <a14:imgEffect>
                      <a14:backgroundRemoval t="1531" b="97449" l="2449" r="98571">
                        <a14:foregroundMark x1="8776" y1="17551" x2="8776" y2="17551"/>
                        <a14:foregroundMark x1="4082" y1="31531" x2="4082" y2="31531"/>
                        <a14:foregroundMark x1="2755" y1="60510" x2="2755" y2="60510"/>
                        <a14:foregroundMark x1="43367" y1="97653" x2="43367" y2="97653"/>
                        <a14:foregroundMark x1="89796" y1="83980" x2="89796" y2="83980"/>
                        <a14:foregroundMark x1="98673" y1="42143" x2="98673" y2="42143"/>
                        <a14:foregroundMark x1="54388" y1="1531" x2="54388" y2="1531"/>
                        <a14:foregroundMark x1="47653" y1="36224" x2="47653" y2="36224"/>
                      </a14:backgroundRemoval>
                    </a14:imgEffect>
                  </a14:imgLayer>
                </a14:imgProps>
              </a:ext>
              <a:ext uri="{28A0092B-C50C-407E-A947-70E740481C1C}">
                <a14:useLocalDpi xmlns:a14="http://schemas.microsoft.com/office/drawing/2010/main" val="0"/>
              </a:ext>
            </a:extLst>
          </a:blip>
          <a:srcRect/>
          <a:stretch>
            <a:fillRect/>
          </a:stretch>
        </p:blipFill>
        <p:spPr bwMode="auto">
          <a:xfrm>
            <a:off x="8153400" y="2724829"/>
            <a:ext cx="963597" cy="96359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EA18599D-7145-79B1-BF08-D83371E4A4CD}"/>
              </a:ext>
            </a:extLst>
          </p:cNvPr>
          <p:cNvSpPr/>
          <p:nvPr/>
        </p:nvSpPr>
        <p:spPr>
          <a:xfrm>
            <a:off x="3067348" y="3103418"/>
            <a:ext cx="420889" cy="651164"/>
          </a:xfrm>
          <a:prstGeom prst="downArrow">
            <a:avLst/>
          </a:prstGeom>
          <a:solidFill>
            <a:schemeClr val="bg1">
              <a:lumMod val="8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22962-740D-C42A-1884-C77E9ABCF853}"/>
              </a:ext>
            </a:extLst>
          </p:cNvPr>
          <p:cNvSpPr txBox="1"/>
          <p:nvPr/>
        </p:nvSpPr>
        <p:spPr>
          <a:xfrm>
            <a:off x="1565836" y="3758655"/>
            <a:ext cx="185546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18% reduction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Revenue</a:t>
            </a:r>
          </a:p>
        </p:txBody>
      </p:sp>
      <p:sp>
        <p:nvSpPr>
          <p:cNvPr id="15" name="TextBox 14">
            <a:extLst>
              <a:ext uri="{FF2B5EF4-FFF2-40B4-BE49-F238E27FC236}">
                <a16:creationId xmlns:a16="http://schemas.microsoft.com/office/drawing/2014/main" id="{34A43673-4304-CF97-B0E2-1BD9F3E0E5D1}"/>
              </a:ext>
            </a:extLst>
          </p:cNvPr>
          <p:cNvSpPr txBox="1"/>
          <p:nvPr/>
        </p:nvSpPr>
        <p:spPr>
          <a:xfrm>
            <a:off x="7530298" y="3732984"/>
            <a:ext cx="22098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Times New Roman" panose="02020603050405020304" pitchFamily="18" charset="0"/>
                <a:cs typeface="Times New Roman" panose="02020603050405020304" pitchFamily="18" charset="0"/>
              </a:rPr>
              <a:t>Reduce Cycle time by 15%</a:t>
            </a:r>
          </a:p>
        </p:txBody>
      </p:sp>
      <p:sp>
        <p:nvSpPr>
          <p:cNvPr id="24" name="Arrow: Down 23">
            <a:extLst>
              <a:ext uri="{FF2B5EF4-FFF2-40B4-BE49-F238E27FC236}">
                <a16:creationId xmlns:a16="http://schemas.microsoft.com/office/drawing/2014/main" id="{735BC2C7-4682-2F4C-CA3E-FC0179742EE8}"/>
              </a:ext>
            </a:extLst>
          </p:cNvPr>
          <p:cNvSpPr/>
          <p:nvPr/>
        </p:nvSpPr>
        <p:spPr>
          <a:xfrm rot="10800000">
            <a:off x="8872399" y="2600043"/>
            <a:ext cx="420889" cy="651164"/>
          </a:xfrm>
          <a:prstGeom prst="downArrow">
            <a:avLst/>
          </a:prstGeom>
          <a:solidFill>
            <a:schemeClr val="accent6">
              <a:lumMod val="50000"/>
              <a:lumOff val="5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E069A8C6-57FF-DF11-DACA-77B98394558D}"/>
              </a:ext>
            </a:extLst>
          </p:cNvPr>
          <p:cNvSpPr txBox="1"/>
          <p:nvPr/>
        </p:nvSpPr>
        <p:spPr>
          <a:xfrm>
            <a:off x="1349397" y="2125766"/>
            <a:ext cx="2481385" cy="307777"/>
          </a:xfrm>
          <a:prstGeom prst="rect">
            <a:avLst/>
          </a:prstGeom>
          <a:noFill/>
        </p:spPr>
        <p:txBody>
          <a:bodyPr wrap="square" rtlCol="0">
            <a:spAutoFit/>
          </a:bodyPr>
          <a:lstStyle/>
          <a:p>
            <a:pPr algn="ctr"/>
            <a:r>
              <a:rPr lang="en-US" sz="1400" b="1" dirty="0"/>
              <a:t>Company Situation</a:t>
            </a:r>
          </a:p>
        </p:txBody>
      </p:sp>
      <p:sp>
        <p:nvSpPr>
          <p:cNvPr id="6" name="Arrow: Notched Right 5">
            <a:extLst>
              <a:ext uri="{FF2B5EF4-FFF2-40B4-BE49-F238E27FC236}">
                <a16:creationId xmlns:a16="http://schemas.microsoft.com/office/drawing/2014/main" id="{0EFD621C-7B92-162B-1184-9046BE2FD8C2}"/>
              </a:ext>
            </a:extLst>
          </p:cNvPr>
          <p:cNvSpPr/>
          <p:nvPr/>
        </p:nvSpPr>
        <p:spPr>
          <a:xfrm>
            <a:off x="4046749" y="2433543"/>
            <a:ext cx="2140332" cy="1579696"/>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Expected Improvement</a:t>
            </a:r>
          </a:p>
        </p:txBody>
      </p:sp>
      <p:sp>
        <p:nvSpPr>
          <p:cNvPr id="14" name="Explosion: 14 Points 13">
            <a:extLst>
              <a:ext uri="{FF2B5EF4-FFF2-40B4-BE49-F238E27FC236}">
                <a16:creationId xmlns:a16="http://schemas.microsoft.com/office/drawing/2014/main" id="{9C378468-BA40-6BDB-9E05-C32759F49E39}"/>
              </a:ext>
            </a:extLst>
          </p:cNvPr>
          <p:cNvSpPr/>
          <p:nvPr/>
        </p:nvSpPr>
        <p:spPr>
          <a:xfrm rot="20878152">
            <a:off x="6525986" y="1722469"/>
            <a:ext cx="2269885" cy="1087581"/>
          </a:xfrm>
          <a:prstGeom prst="irregularSeal2">
            <a:avLst/>
          </a:prstGeom>
          <a:solidFill>
            <a:schemeClr val="accent6">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6">
                    <a:lumMod val="50000"/>
                    <a:lumOff val="50000"/>
                  </a:schemeClr>
                </a:solidFill>
                <a:latin typeface="Eras Bold ITC" panose="020B0907030504020204" pitchFamily="34" charset="0"/>
              </a:rPr>
              <a:t>INCREASE MARKET SHARE</a:t>
            </a:r>
          </a:p>
        </p:txBody>
      </p:sp>
      <p:sp>
        <p:nvSpPr>
          <p:cNvPr id="16" name="Explosion: 14 Points 15">
            <a:extLst>
              <a:ext uri="{FF2B5EF4-FFF2-40B4-BE49-F238E27FC236}">
                <a16:creationId xmlns:a16="http://schemas.microsoft.com/office/drawing/2014/main" id="{E5A5E289-86BA-220B-A775-7002151C613B}"/>
              </a:ext>
            </a:extLst>
          </p:cNvPr>
          <p:cNvSpPr/>
          <p:nvPr/>
        </p:nvSpPr>
        <p:spPr>
          <a:xfrm rot="1511676">
            <a:off x="8969273" y="1767077"/>
            <a:ext cx="2326741" cy="1136399"/>
          </a:xfrm>
          <a:prstGeom prst="irregularSeal2">
            <a:avLst/>
          </a:prstGeom>
          <a:solidFill>
            <a:schemeClr val="accent6">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6">
                    <a:lumMod val="50000"/>
                    <a:lumOff val="50000"/>
                  </a:schemeClr>
                </a:solidFill>
                <a:latin typeface="Eras Bold ITC" panose="020B0907030504020204" pitchFamily="34" charset="0"/>
              </a:rPr>
              <a:t>Increase Profitability</a:t>
            </a:r>
          </a:p>
        </p:txBody>
      </p:sp>
      <p:sp>
        <p:nvSpPr>
          <p:cNvPr id="30" name="Explosion: 14 Points 29">
            <a:extLst>
              <a:ext uri="{FF2B5EF4-FFF2-40B4-BE49-F238E27FC236}">
                <a16:creationId xmlns:a16="http://schemas.microsoft.com/office/drawing/2014/main" id="{B363B329-3145-A13B-E7C1-18A7338BCB10}"/>
              </a:ext>
            </a:extLst>
          </p:cNvPr>
          <p:cNvSpPr/>
          <p:nvPr/>
        </p:nvSpPr>
        <p:spPr>
          <a:xfrm rot="20878152">
            <a:off x="6180686" y="4480920"/>
            <a:ext cx="2609752" cy="1087581"/>
          </a:xfrm>
          <a:prstGeom prst="irregularSeal2">
            <a:avLst/>
          </a:prstGeom>
          <a:solidFill>
            <a:schemeClr val="accent6">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spcBef>
                <a:spcPts val="0"/>
              </a:spcBef>
              <a:spcAft>
                <a:spcPts val="0"/>
              </a:spcAft>
              <a:buClrTx/>
              <a:buSzTx/>
              <a:buFontTx/>
              <a:buNone/>
              <a:tabLst/>
              <a:defRPr/>
            </a:pPr>
            <a:r>
              <a:rPr lang="en-US" sz="1050" b="1" dirty="0">
                <a:solidFill>
                  <a:schemeClr val="accent6">
                    <a:lumMod val="50000"/>
                    <a:lumOff val="50000"/>
                  </a:schemeClr>
                </a:solidFill>
                <a:latin typeface="Eras Bold ITC" panose="020B0907030504020204" pitchFamily="34" charset="0"/>
              </a:rPr>
              <a:t>Cost effective Supply Chain</a:t>
            </a:r>
          </a:p>
        </p:txBody>
      </p:sp>
      <p:sp>
        <p:nvSpPr>
          <p:cNvPr id="34" name="Explosion: 14 Points 33">
            <a:extLst>
              <a:ext uri="{FF2B5EF4-FFF2-40B4-BE49-F238E27FC236}">
                <a16:creationId xmlns:a16="http://schemas.microsoft.com/office/drawing/2014/main" id="{1F7BC2C9-6F62-4CAE-7F67-1DBA15396086}"/>
              </a:ext>
            </a:extLst>
          </p:cNvPr>
          <p:cNvSpPr/>
          <p:nvPr/>
        </p:nvSpPr>
        <p:spPr>
          <a:xfrm rot="1525669">
            <a:off x="9047410" y="4379027"/>
            <a:ext cx="1999321" cy="1087581"/>
          </a:xfrm>
          <a:prstGeom prst="irregularSeal2">
            <a:avLst/>
          </a:prstGeom>
          <a:solidFill>
            <a:schemeClr val="accent6">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accent6">
                    <a:lumMod val="50000"/>
                    <a:lumOff val="50000"/>
                  </a:schemeClr>
                </a:solidFill>
                <a:effectLst/>
                <a:uLnTx/>
                <a:uFillTx/>
                <a:latin typeface="Eras Bold ITC" panose="020B0907030504020204" pitchFamily="34" charset="0"/>
                <a:ea typeface="+mn-ea"/>
                <a:cs typeface="+mn-cs"/>
              </a:rPr>
              <a:t>Meet Customer needs</a:t>
            </a:r>
          </a:p>
        </p:txBody>
      </p:sp>
    </p:spTree>
    <p:extLst>
      <p:ext uri="{BB962C8B-B14F-4D97-AF65-F5344CB8AC3E}">
        <p14:creationId xmlns:p14="http://schemas.microsoft.com/office/powerpoint/2010/main" val="315389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fltVal val="0"/>
                                          </p:val>
                                        </p:tav>
                                        <p:tav tm="100000">
                                          <p:val>
                                            <p:strVal val="#ppt_h"/>
                                          </p:val>
                                        </p:tav>
                                      </p:tavLst>
                                    </p:anim>
                                    <p:animEffect transition="in" filter="fade">
                                      <p:cBhvr>
                                        <p:cTn id="31" dur="500"/>
                                        <p:tgtEl>
                                          <p:spTgt spid="30"/>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14" grpId="0" animBg="1"/>
      <p:bldP spid="16" grpId="0" animBg="1"/>
      <p:bldP spid="30"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A04F8-3581-42AE-BBC9-1D5B5763A80D}"/>
              </a:ext>
            </a:extLst>
          </p:cNvPr>
          <p:cNvSpPr txBox="1"/>
          <p:nvPr/>
        </p:nvSpPr>
        <p:spPr>
          <a:xfrm>
            <a:off x="1503220" y="1235700"/>
            <a:ext cx="6123707" cy="4203202"/>
          </a:xfrm>
          <a:prstGeom prst="rect">
            <a:avLst/>
          </a:prstGeom>
          <a:noFill/>
        </p:spPr>
        <p:txBody>
          <a:bodyPr wrap="square">
            <a:spAutoFit/>
          </a:bodyPr>
          <a:lstStyle/>
          <a:p>
            <a:pPr>
              <a:lnSpc>
                <a:spcPct val="150000"/>
              </a:lnSpc>
            </a:pPr>
            <a:endParaRPr lang="en-US" dirty="0"/>
          </a:p>
          <a:p>
            <a:pPr>
              <a:lnSpc>
                <a:spcPct val="150000"/>
              </a:lnSpc>
            </a:pPr>
            <a:r>
              <a:rPr lang="en-US" dirty="0"/>
              <a:t>Based on the Complete SLA % analysis on each BSS : </a:t>
            </a:r>
          </a:p>
          <a:p>
            <a:pPr>
              <a:lnSpc>
                <a:spcPct val="150000"/>
              </a:lnSpc>
            </a:pPr>
            <a:endParaRPr lang="en-US" dirty="0"/>
          </a:p>
          <a:p>
            <a:pPr>
              <a:lnSpc>
                <a:spcPct val="150000"/>
              </a:lnSpc>
            </a:pPr>
            <a:r>
              <a:rPr lang="en-US" dirty="0"/>
              <a:t>Japan is generally performing well, with four out of five brands maintaining an SLA percentage greater than 94%. However, the SLA performance of the ESW brand is adversely affected, primarily due to BSS </a:t>
            </a:r>
            <a:r>
              <a:rPr lang="en-US" b="1" i="1" u="sng" dirty="0"/>
              <a:t>number 58</a:t>
            </a:r>
            <a:r>
              <a:rPr lang="en-US" dirty="0"/>
              <a:t>, with a remarkably low 2.04% SLA. This poor performance in the ESW brand is subsequently impacting Japan's overall SLA percentage, bringing it down to 93.07%.</a:t>
            </a:r>
          </a:p>
        </p:txBody>
      </p:sp>
      <p:sp>
        <p:nvSpPr>
          <p:cNvPr id="5" name="Oval 4">
            <a:extLst>
              <a:ext uri="{FF2B5EF4-FFF2-40B4-BE49-F238E27FC236}">
                <a16:creationId xmlns:a16="http://schemas.microsoft.com/office/drawing/2014/main" id="{529C0F6F-F905-CF40-3CF7-F260F2D7EA63}"/>
              </a:ext>
            </a:extLst>
          </p:cNvPr>
          <p:cNvSpPr/>
          <p:nvPr/>
        </p:nvSpPr>
        <p:spPr>
          <a:xfrm>
            <a:off x="9012382" y="2748483"/>
            <a:ext cx="1184564" cy="11776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chemeClr val="tx1"/>
                </a:solidFill>
              </a:rPr>
              <a:t>58</a:t>
            </a:r>
          </a:p>
        </p:txBody>
      </p:sp>
      <p:sp>
        <p:nvSpPr>
          <p:cNvPr id="7" name="TextBox 6">
            <a:extLst>
              <a:ext uri="{FF2B5EF4-FFF2-40B4-BE49-F238E27FC236}">
                <a16:creationId xmlns:a16="http://schemas.microsoft.com/office/drawing/2014/main" id="{28F44D90-0E5A-1699-4948-FDD776A56423}"/>
              </a:ext>
            </a:extLst>
          </p:cNvPr>
          <p:cNvSpPr txBox="1"/>
          <p:nvPr/>
        </p:nvSpPr>
        <p:spPr>
          <a:xfrm>
            <a:off x="1350818" y="823692"/>
            <a:ext cx="8326581" cy="707886"/>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Tisa Offc Serif Pro"/>
                <a:ea typeface="+mj-ea"/>
                <a:cs typeface="+mj-cs"/>
              </a:rPr>
              <a:t>BSS not met the SLA requirement</a:t>
            </a:r>
            <a:endParaRPr lang="en-US" dirty="0"/>
          </a:p>
        </p:txBody>
      </p:sp>
    </p:spTree>
    <p:extLst>
      <p:ext uri="{BB962C8B-B14F-4D97-AF65-F5344CB8AC3E}">
        <p14:creationId xmlns:p14="http://schemas.microsoft.com/office/powerpoint/2010/main" val="73389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0140C7F2-E790-4F75-34A1-F31091C96CEA}"/>
              </a:ext>
            </a:extLst>
          </p:cNvPr>
          <p:cNvSpPr>
            <a:spLocks noGrp="1"/>
          </p:cNvSpPr>
          <p:nvPr>
            <p:ph type="title"/>
          </p:nvPr>
        </p:nvSpPr>
        <p:spPr>
          <a:xfrm>
            <a:off x="526473" y="409156"/>
            <a:ext cx="10515600" cy="640080"/>
          </a:xfrm>
        </p:spPr>
        <p:txBody>
          <a:bodyPr/>
          <a:lstStyle/>
          <a:p>
            <a:r>
              <a:rPr lang="en-US" dirty="0"/>
              <a:t>5 Why Analysis</a:t>
            </a:r>
          </a:p>
        </p:txBody>
      </p:sp>
      <p:sp>
        <p:nvSpPr>
          <p:cNvPr id="30" name="Footer Placeholder 29">
            <a:extLst>
              <a:ext uri="{FF2B5EF4-FFF2-40B4-BE49-F238E27FC236}">
                <a16:creationId xmlns:a16="http://schemas.microsoft.com/office/drawing/2014/main" id="{CA76DBE0-1F53-1618-B787-326D208B7FB3}"/>
              </a:ext>
            </a:extLst>
          </p:cNvPr>
          <p:cNvSpPr>
            <a:spLocks noGrp="1"/>
          </p:cNvSpPr>
          <p:nvPr>
            <p:ph type="ftr" sz="quarter" idx="11"/>
          </p:nvPr>
        </p:nvSpPr>
        <p:spPr/>
        <p:txBody>
          <a:bodyPr/>
          <a:lstStyle/>
          <a:p>
            <a:r>
              <a:rPr lang="en-US"/>
              <a:t>SCM517_CaseStudy_2023</a:t>
            </a:r>
            <a:endParaRPr lang="en-US" dirty="0"/>
          </a:p>
        </p:txBody>
      </p:sp>
      <p:sp>
        <p:nvSpPr>
          <p:cNvPr id="31" name="Slide Number Placeholder 30">
            <a:extLst>
              <a:ext uri="{FF2B5EF4-FFF2-40B4-BE49-F238E27FC236}">
                <a16:creationId xmlns:a16="http://schemas.microsoft.com/office/drawing/2014/main" id="{7EE3321C-BBF1-8377-48DD-BBD5104E0EBF}"/>
              </a:ext>
            </a:extLst>
          </p:cNvPr>
          <p:cNvSpPr>
            <a:spLocks noGrp="1"/>
          </p:cNvSpPr>
          <p:nvPr>
            <p:ph type="sldNum" sz="quarter" idx="12"/>
          </p:nvPr>
        </p:nvSpPr>
        <p:spPr/>
        <p:txBody>
          <a:bodyPr/>
          <a:lstStyle/>
          <a:p>
            <a:fld id="{B5CEABB6-07DC-46E8-9B57-56EC44A396E5}" type="slidenum">
              <a:rPr lang="en-US" smtClean="0"/>
              <a:t>31</a:t>
            </a:fld>
            <a:endParaRPr lang="en-US" dirty="0"/>
          </a:p>
        </p:txBody>
      </p:sp>
      <p:grpSp>
        <p:nvGrpSpPr>
          <p:cNvPr id="17" name="Group 16">
            <a:extLst>
              <a:ext uri="{FF2B5EF4-FFF2-40B4-BE49-F238E27FC236}">
                <a16:creationId xmlns:a16="http://schemas.microsoft.com/office/drawing/2014/main" id="{095B7AB6-886C-CC03-650C-D5A8F50EEE05}"/>
              </a:ext>
            </a:extLst>
          </p:cNvPr>
          <p:cNvGrpSpPr/>
          <p:nvPr/>
        </p:nvGrpSpPr>
        <p:grpSpPr>
          <a:xfrm>
            <a:off x="488300" y="743051"/>
            <a:ext cx="11223408" cy="6267931"/>
            <a:chOff x="944419" y="467398"/>
            <a:chExt cx="11223408" cy="6267931"/>
          </a:xfrm>
        </p:grpSpPr>
        <p:graphicFrame>
          <p:nvGraphicFramePr>
            <p:cNvPr id="63" name="Diagram 62">
              <a:extLst>
                <a:ext uri="{FF2B5EF4-FFF2-40B4-BE49-F238E27FC236}">
                  <a16:creationId xmlns:a16="http://schemas.microsoft.com/office/drawing/2014/main" id="{0FD04EB8-D048-1D56-75D4-8C846DF57126}"/>
                </a:ext>
              </a:extLst>
            </p:cNvPr>
            <p:cNvGraphicFramePr/>
            <p:nvPr>
              <p:extLst>
                <p:ext uri="{D42A27DB-BD31-4B8C-83A1-F6EECF244321}">
                  <p14:modId xmlns:p14="http://schemas.microsoft.com/office/powerpoint/2010/main" val="3416984718"/>
                </p:ext>
              </p:extLst>
            </p:nvPr>
          </p:nvGraphicFramePr>
          <p:xfrm>
            <a:off x="944419" y="467398"/>
            <a:ext cx="11088254" cy="6267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Graphic 2" descr="Checkmark with solid fill">
              <a:extLst>
                <a:ext uri="{FF2B5EF4-FFF2-40B4-BE49-F238E27FC236}">
                  <a16:creationId xmlns:a16="http://schemas.microsoft.com/office/drawing/2014/main" id="{124EAF7E-56DA-AC87-4BCA-14853A8DB6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61467" y="2453029"/>
              <a:ext cx="365125" cy="365125"/>
            </a:xfrm>
            <a:prstGeom prst="rect">
              <a:avLst/>
            </a:prstGeom>
          </p:spPr>
        </p:pic>
        <p:pic>
          <p:nvPicPr>
            <p:cNvPr id="4" name="Graphic 3" descr="Checkmark with solid fill">
              <a:extLst>
                <a:ext uri="{FF2B5EF4-FFF2-40B4-BE49-F238E27FC236}">
                  <a16:creationId xmlns:a16="http://schemas.microsoft.com/office/drawing/2014/main" id="{473D562B-53CF-3C35-A8D1-DDF5813BE8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2858" y="1822473"/>
              <a:ext cx="365125" cy="365125"/>
            </a:xfrm>
            <a:prstGeom prst="rect">
              <a:avLst/>
            </a:prstGeom>
          </p:spPr>
        </p:pic>
        <p:pic>
          <p:nvPicPr>
            <p:cNvPr id="5" name="Graphic 4" descr="Checkmark with solid fill">
              <a:extLst>
                <a:ext uri="{FF2B5EF4-FFF2-40B4-BE49-F238E27FC236}">
                  <a16:creationId xmlns:a16="http://schemas.microsoft.com/office/drawing/2014/main" id="{96ACB391-4D48-9EEC-80D1-B09DFCDEE7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5419" y="1457348"/>
              <a:ext cx="365125" cy="365125"/>
            </a:xfrm>
            <a:prstGeom prst="rect">
              <a:avLst/>
            </a:prstGeom>
          </p:spPr>
        </p:pic>
        <p:pic>
          <p:nvPicPr>
            <p:cNvPr id="7" name="Graphic 6" descr="Checkmark with solid fill">
              <a:extLst>
                <a:ext uri="{FF2B5EF4-FFF2-40B4-BE49-F238E27FC236}">
                  <a16:creationId xmlns:a16="http://schemas.microsoft.com/office/drawing/2014/main" id="{5C2FEFA4-DEEF-7CED-8DDC-14424D9FC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0032" y="2327289"/>
              <a:ext cx="365125" cy="365125"/>
            </a:xfrm>
            <a:prstGeom prst="rect">
              <a:avLst/>
            </a:prstGeom>
          </p:spPr>
        </p:pic>
        <p:pic>
          <p:nvPicPr>
            <p:cNvPr id="8" name="Graphic 7" descr="Checkmark with solid fill">
              <a:extLst>
                <a:ext uri="{FF2B5EF4-FFF2-40B4-BE49-F238E27FC236}">
                  <a16:creationId xmlns:a16="http://schemas.microsoft.com/office/drawing/2014/main" id="{45AA95DD-4141-8F97-76A4-263A5ACE76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70910" y="1449788"/>
              <a:ext cx="365125" cy="365125"/>
            </a:xfrm>
            <a:prstGeom prst="rect">
              <a:avLst/>
            </a:prstGeom>
          </p:spPr>
        </p:pic>
        <p:pic>
          <p:nvPicPr>
            <p:cNvPr id="9" name="Graphic 8" descr="Checkmark with solid fill">
              <a:extLst>
                <a:ext uri="{FF2B5EF4-FFF2-40B4-BE49-F238E27FC236}">
                  <a16:creationId xmlns:a16="http://schemas.microsoft.com/office/drawing/2014/main" id="{5769B2FA-4452-3A89-6D29-ECB39158FC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64397" y="1417144"/>
              <a:ext cx="365125" cy="365125"/>
            </a:xfrm>
            <a:prstGeom prst="rect">
              <a:avLst/>
            </a:prstGeom>
          </p:spPr>
        </p:pic>
        <p:pic>
          <p:nvPicPr>
            <p:cNvPr id="10" name="Graphic 9" descr="Checkmark with solid fill">
              <a:extLst>
                <a:ext uri="{FF2B5EF4-FFF2-40B4-BE49-F238E27FC236}">
                  <a16:creationId xmlns:a16="http://schemas.microsoft.com/office/drawing/2014/main" id="{A4AF8521-AF1B-F108-5467-0086506678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8478" y="3868471"/>
              <a:ext cx="365125" cy="365125"/>
            </a:xfrm>
            <a:prstGeom prst="rect">
              <a:avLst/>
            </a:prstGeom>
          </p:spPr>
        </p:pic>
        <p:pic>
          <p:nvPicPr>
            <p:cNvPr id="11" name="Graphic 10" descr="Checkmark with solid fill">
              <a:extLst>
                <a:ext uri="{FF2B5EF4-FFF2-40B4-BE49-F238E27FC236}">
                  <a16:creationId xmlns:a16="http://schemas.microsoft.com/office/drawing/2014/main" id="{7C681FE6-21C4-98F1-8CF0-A2059E0415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83293" y="3845990"/>
              <a:ext cx="365125" cy="365125"/>
            </a:xfrm>
            <a:prstGeom prst="rect">
              <a:avLst/>
            </a:prstGeom>
          </p:spPr>
        </p:pic>
        <p:pic>
          <p:nvPicPr>
            <p:cNvPr id="12" name="Graphic 11" descr="Checkmark with solid fill">
              <a:extLst>
                <a:ext uri="{FF2B5EF4-FFF2-40B4-BE49-F238E27FC236}">
                  <a16:creationId xmlns:a16="http://schemas.microsoft.com/office/drawing/2014/main" id="{92CCDE60-F6A5-F5C9-5D80-E75E7493C4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802702" y="4637172"/>
              <a:ext cx="365125" cy="365125"/>
            </a:xfrm>
            <a:prstGeom prst="rect">
              <a:avLst/>
            </a:prstGeom>
          </p:spPr>
        </p:pic>
        <p:pic>
          <p:nvPicPr>
            <p:cNvPr id="13" name="Graphic 12" descr="Checkmark with solid fill">
              <a:extLst>
                <a:ext uri="{FF2B5EF4-FFF2-40B4-BE49-F238E27FC236}">
                  <a16:creationId xmlns:a16="http://schemas.microsoft.com/office/drawing/2014/main" id="{4044C690-3657-844A-9C29-F6E5E86B69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1361" y="4647396"/>
              <a:ext cx="365125" cy="365125"/>
            </a:xfrm>
            <a:prstGeom prst="rect">
              <a:avLst/>
            </a:prstGeom>
          </p:spPr>
        </p:pic>
        <p:pic>
          <p:nvPicPr>
            <p:cNvPr id="14" name="Graphic 13" descr="Checkmark with solid fill">
              <a:extLst>
                <a:ext uri="{FF2B5EF4-FFF2-40B4-BE49-F238E27FC236}">
                  <a16:creationId xmlns:a16="http://schemas.microsoft.com/office/drawing/2014/main" id="{9C7F2FE9-CF91-ADB1-F3B4-EA827A3FF0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22203" y="3639133"/>
              <a:ext cx="365125" cy="365125"/>
            </a:xfrm>
            <a:prstGeom prst="rect">
              <a:avLst/>
            </a:prstGeom>
          </p:spPr>
        </p:pic>
        <p:pic>
          <p:nvPicPr>
            <p:cNvPr id="15" name="Graphic 14" descr="Checkmark with solid fill">
              <a:extLst>
                <a:ext uri="{FF2B5EF4-FFF2-40B4-BE49-F238E27FC236}">
                  <a16:creationId xmlns:a16="http://schemas.microsoft.com/office/drawing/2014/main" id="{2A02DE53-BE5A-1F24-AA24-1A9B30554E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82814" y="3659203"/>
              <a:ext cx="365125" cy="365125"/>
            </a:xfrm>
            <a:prstGeom prst="rect">
              <a:avLst/>
            </a:prstGeom>
          </p:spPr>
        </p:pic>
        <p:pic>
          <p:nvPicPr>
            <p:cNvPr id="16" name="Graphic 15" descr="Checkmark with solid fill">
              <a:extLst>
                <a:ext uri="{FF2B5EF4-FFF2-40B4-BE49-F238E27FC236}">
                  <a16:creationId xmlns:a16="http://schemas.microsoft.com/office/drawing/2014/main" id="{7EC26878-127F-825B-DD61-62C3D0E8C5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59190" y="4227338"/>
              <a:ext cx="365125" cy="365125"/>
            </a:xfrm>
            <a:prstGeom prst="rect">
              <a:avLst/>
            </a:prstGeom>
          </p:spPr>
        </p:pic>
      </p:grpSp>
      <p:cxnSp>
        <p:nvCxnSpPr>
          <p:cNvPr id="18" name="Straight Connector 17">
            <a:extLst>
              <a:ext uri="{FF2B5EF4-FFF2-40B4-BE49-F238E27FC236}">
                <a16:creationId xmlns:a16="http://schemas.microsoft.com/office/drawing/2014/main" id="{147AE675-0C20-2D90-636C-E6C1EB6A0F21}"/>
              </a:ext>
            </a:extLst>
          </p:cNvPr>
          <p:cNvCxnSpPr/>
          <p:nvPr/>
        </p:nvCxnSpPr>
        <p:spPr>
          <a:xfrm>
            <a:off x="2182091" y="1814945"/>
            <a:ext cx="0" cy="3941619"/>
          </a:xfrm>
          <a:prstGeom prst="line">
            <a:avLst/>
          </a:prstGeom>
          <a:ln w="9525">
            <a:solidFill>
              <a:schemeClr val="accent2">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3EDF96-3823-9D65-C7CB-7AB88A28B861}"/>
              </a:ext>
            </a:extLst>
          </p:cNvPr>
          <p:cNvCxnSpPr/>
          <p:nvPr/>
        </p:nvCxnSpPr>
        <p:spPr>
          <a:xfrm>
            <a:off x="4121727" y="1814945"/>
            <a:ext cx="0" cy="3941619"/>
          </a:xfrm>
          <a:prstGeom prst="line">
            <a:avLst/>
          </a:prstGeom>
          <a:ln w="9525">
            <a:solidFill>
              <a:schemeClr val="accent2">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479B6BD-FA8D-0891-E548-8205735FA038}"/>
              </a:ext>
            </a:extLst>
          </p:cNvPr>
          <p:cNvCxnSpPr/>
          <p:nvPr/>
        </p:nvCxnSpPr>
        <p:spPr>
          <a:xfrm>
            <a:off x="6033654" y="1861995"/>
            <a:ext cx="0" cy="3941619"/>
          </a:xfrm>
          <a:prstGeom prst="line">
            <a:avLst/>
          </a:prstGeom>
          <a:ln w="9525">
            <a:solidFill>
              <a:schemeClr val="accent2">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87A458-BA8E-4290-063E-069109099BB3}"/>
              </a:ext>
            </a:extLst>
          </p:cNvPr>
          <p:cNvCxnSpPr/>
          <p:nvPr/>
        </p:nvCxnSpPr>
        <p:spPr>
          <a:xfrm>
            <a:off x="7966363" y="1861995"/>
            <a:ext cx="0" cy="3941619"/>
          </a:xfrm>
          <a:prstGeom prst="line">
            <a:avLst/>
          </a:prstGeom>
          <a:ln w="9525">
            <a:solidFill>
              <a:schemeClr val="accent2">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EA28D8-1496-BF16-03CA-2FB196085C56}"/>
              </a:ext>
            </a:extLst>
          </p:cNvPr>
          <p:cNvCxnSpPr/>
          <p:nvPr/>
        </p:nvCxnSpPr>
        <p:spPr>
          <a:xfrm>
            <a:off x="9961417" y="1861995"/>
            <a:ext cx="0" cy="3941619"/>
          </a:xfrm>
          <a:prstGeom prst="line">
            <a:avLst/>
          </a:prstGeom>
          <a:ln w="9525">
            <a:solidFill>
              <a:schemeClr val="accent2">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24BF3516-53FB-4529-253C-425CC7D65785}"/>
              </a:ext>
            </a:extLst>
          </p:cNvPr>
          <p:cNvSpPr/>
          <p:nvPr/>
        </p:nvSpPr>
        <p:spPr>
          <a:xfrm>
            <a:off x="372555" y="1108839"/>
            <a:ext cx="1490879" cy="367145"/>
          </a:xfrm>
          <a:prstGeom prst="roundRect">
            <a:avLst/>
          </a:prstGeom>
          <a:solidFill>
            <a:schemeClr val="accent4">
              <a:lumMod val="20000"/>
              <a:lumOff val="8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Problem</a:t>
            </a:r>
          </a:p>
        </p:txBody>
      </p:sp>
      <p:sp>
        <p:nvSpPr>
          <p:cNvPr id="23" name="Rectangle: Rounded Corners 22">
            <a:extLst>
              <a:ext uri="{FF2B5EF4-FFF2-40B4-BE49-F238E27FC236}">
                <a16:creationId xmlns:a16="http://schemas.microsoft.com/office/drawing/2014/main" id="{CB587A8F-6F82-7677-FDAA-A62DFBC6F268}"/>
              </a:ext>
            </a:extLst>
          </p:cNvPr>
          <p:cNvSpPr/>
          <p:nvPr/>
        </p:nvSpPr>
        <p:spPr>
          <a:xfrm>
            <a:off x="2385004" y="1108839"/>
            <a:ext cx="1490879" cy="367145"/>
          </a:xfrm>
          <a:prstGeom prst="roundRect">
            <a:avLst/>
          </a:prstGeom>
          <a:solidFill>
            <a:schemeClr val="accent4">
              <a:lumMod val="20000"/>
              <a:lumOff val="8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1 Why</a:t>
            </a:r>
          </a:p>
        </p:txBody>
      </p:sp>
      <p:sp>
        <p:nvSpPr>
          <p:cNvPr id="24" name="Rectangle: Rounded Corners 23">
            <a:extLst>
              <a:ext uri="{FF2B5EF4-FFF2-40B4-BE49-F238E27FC236}">
                <a16:creationId xmlns:a16="http://schemas.microsoft.com/office/drawing/2014/main" id="{18B2847F-6DE9-106D-2EA2-2F99C26BE199}"/>
              </a:ext>
            </a:extLst>
          </p:cNvPr>
          <p:cNvSpPr/>
          <p:nvPr/>
        </p:nvSpPr>
        <p:spPr>
          <a:xfrm>
            <a:off x="4442315" y="1112833"/>
            <a:ext cx="1490879" cy="367145"/>
          </a:xfrm>
          <a:prstGeom prst="roundRect">
            <a:avLst/>
          </a:prstGeom>
          <a:solidFill>
            <a:schemeClr val="accent4">
              <a:lumMod val="20000"/>
              <a:lumOff val="8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2 Why</a:t>
            </a:r>
          </a:p>
        </p:txBody>
      </p:sp>
      <p:sp>
        <p:nvSpPr>
          <p:cNvPr id="25" name="Rectangle: Rounded Corners 24">
            <a:extLst>
              <a:ext uri="{FF2B5EF4-FFF2-40B4-BE49-F238E27FC236}">
                <a16:creationId xmlns:a16="http://schemas.microsoft.com/office/drawing/2014/main" id="{5ABB0BFE-E610-5DC1-AE84-252EBA019958}"/>
              </a:ext>
            </a:extLst>
          </p:cNvPr>
          <p:cNvSpPr/>
          <p:nvPr/>
        </p:nvSpPr>
        <p:spPr>
          <a:xfrm>
            <a:off x="6258808" y="1106515"/>
            <a:ext cx="1490879" cy="367145"/>
          </a:xfrm>
          <a:prstGeom prst="roundRect">
            <a:avLst/>
          </a:prstGeom>
          <a:solidFill>
            <a:schemeClr val="accent4">
              <a:lumMod val="20000"/>
              <a:lumOff val="8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3 Why</a:t>
            </a:r>
          </a:p>
        </p:txBody>
      </p:sp>
      <p:sp>
        <p:nvSpPr>
          <p:cNvPr id="26" name="Rectangle: Rounded Corners 25">
            <a:extLst>
              <a:ext uri="{FF2B5EF4-FFF2-40B4-BE49-F238E27FC236}">
                <a16:creationId xmlns:a16="http://schemas.microsoft.com/office/drawing/2014/main" id="{3961CA24-7C5F-FDDD-3744-D17F6548D80F}"/>
              </a:ext>
            </a:extLst>
          </p:cNvPr>
          <p:cNvSpPr/>
          <p:nvPr/>
        </p:nvSpPr>
        <p:spPr>
          <a:xfrm>
            <a:off x="8172241" y="1106515"/>
            <a:ext cx="1490879" cy="367145"/>
          </a:xfrm>
          <a:prstGeom prst="roundRect">
            <a:avLst/>
          </a:prstGeom>
          <a:solidFill>
            <a:schemeClr val="accent4">
              <a:lumMod val="20000"/>
              <a:lumOff val="8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4 Why</a:t>
            </a:r>
          </a:p>
        </p:txBody>
      </p:sp>
      <p:sp>
        <p:nvSpPr>
          <p:cNvPr id="27" name="Rectangle: Rounded Corners 26">
            <a:extLst>
              <a:ext uri="{FF2B5EF4-FFF2-40B4-BE49-F238E27FC236}">
                <a16:creationId xmlns:a16="http://schemas.microsoft.com/office/drawing/2014/main" id="{DAA77D62-82B3-9D21-D7FC-9ECC493B2751}"/>
              </a:ext>
            </a:extLst>
          </p:cNvPr>
          <p:cNvSpPr/>
          <p:nvPr/>
        </p:nvSpPr>
        <p:spPr>
          <a:xfrm>
            <a:off x="10212820" y="1109434"/>
            <a:ext cx="1490879" cy="367145"/>
          </a:xfrm>
          <a:prstGeom prst="roundRect">
            <a:avLst/>
          </a:prstGeom>
          <a:solidFill>
            <a:schemeClr val="accent4">
              <a:lumMod val="20000"/>
              <a:lumOff val="8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5 Why</a:t>
            </a:r>
          </a:p>
        </p:txBody>
      </p:sp>
      <p:sp>
        <p:nvSpPr>
          <p:cNvPr id="28" name="Oval 27">
            <a:extLst>
              <a:ext uri="{FF2B5EF4-FFF2-40B4-BE49-F238E27FC236}">
                <a16:creationId xmlns:a16="http://schemas.microsoft.com/office/drawing/2014/main" id="{EDE9F1C7-4A39-B817-5953-ACEB1AA40104}"/>
              </a:ext>
            </a:extLst>
          </p:cNvPr>
          <p:cNvSpPr/>
          <p:nvPr/>
        </p:nvSpPr>
        <p:spPr>
          <a:xfrm>
            <a:off x="10046334" y="1696089"/>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5.1</a:t>
            </a:r>
          </a:p>
        </p:txBody>
      </p:sp>
      <p:sp>
        <p:nvSpPr>
          <p:cNvPr id="29" name="Oval 28">
            <a:extLst>
              <a:ext uri="{FF2B5EF4-FFF2-40B4-BE49-F238E27FC236}">
                <a16:creationId xmlns:a16="http://schemas.microsoft.com/office/drawing/2014/main" id="{BCB4962F-51AF-05A2-09C3-5D43D87DB4A1}"/>
              </a:ext>
            </a:extLst>
          </p:cNvPr>
          <p:cNvSpPr/>
          <p:nvPr/>
        </p:nvSpPr>
        <p:spPr>
          <a:xfrm>
            <a:off x="10001231" y="4069594"/>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5.2</a:t>
            </a:r>
          </a:p>
        </p:txBody>
      </p:sp>
      <p:sp>
        <p:nvSpPr>
          <p:cNvPr id="32" name="Oval 31">
            <a:extLst>
              <a:ext uri="{FF2B5EF4-FFF2-40B4-BE49-F238E27FC236}">
                <a16:creationId xmlns:a16="http://schemas.microsoft.com/office/drawing/2014/main" id="{E93FDC81-A2D1-154E-9ECB-B09E5926F6A3}"/>
              </a:ext>
            </a:extLst>
          </p:cNvPr>
          <p:cNvSpPr/>
          <p:nvPr/>
        </p:nvSpPr>
        <p:spPr>
          <a:xfrm>
            <a:off x="9961417" y="5574215"/>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5.3</a:t>
            </a:r>
          </a:p>
        </p:txBody>
      </p:sp>
      <p:sp>
        <p:nvSpPr>
          <p:cNvPr id="33" name="Oval 32">
            <a:extLst>
              <a:ext uri="{FF2B5EF4-FFF2-40B4-BE49-F238E27FC236}">
                <a16:creationId xmlns:a16="http://schemas.microsoft.com/office/drawing/2014/main" id="{5175CE05-3F6F-A9C8-7E19-5A0691892A53}"/>
              </a:ext>
            </a:extLst>
          </p:cNvPr>
          <p:cNvSpPr/>
          <p:nvPr/>
        </p:nvSpPr>
        <p:spPr>
          <a:xfrm>
            <a:off x="2279554" y="2645470"/>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1.1</a:t>
            </a:r>
          </a:p>
        </p:txBody>
      </p:sp>
      <p:sp>
        <p:nvSpPr>
          <p:cNvPr id="34" name="Oval 33">
            <a:extLst>
              <a:ext uri="{FF2B5EF4-FFF2-40B4-BE49-F238E27FC236}">
                <a16:creationId xmlns:a16="http://schemas.microsoft.com/office/drawing/2014/main" id="{C0A84989-249D-7482-408D-A6C1696F4E9F}"/>
              </a:ext>
            </a:extLst>
          </p:cNvPr>
          <p:cNvSpPr/>
          <p:nvPr/>
        </p:nvSpPr>
        <p:spPr>
          <a:xfrm>
            <a:off x="2304914" y="4433897"/>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1.2</a:t>
            </a:r>
          </a:p>
        </p:txBody>
      </p:sp>
      <p:sp>
        <p:nvSpPr>
          <p:cNvPr id="36" name="Oval 35">
            <a:extLst>
              <a:ext uri="{FF2B5EF4-FFF2-40B4-BE49-F238E27FC236}">
                <a16:creationId xmlns:a16="http://schemas.microsoft.com/office/drawing/2014/main" id="{90DC7352-7C8A-6BA3-4B0A-000F48971247}"/>
              </a:ext>
            </a:extLst>
          </p:cNvPr>
          <p:cNvSpPr/>
          <p:nvPr/>
        </p:nvSpPr>
        <p:spPr>
          <a:xfrm>
            <a:off x="4191088" y="3254816"/>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2.2</a:t>
            </a:r>
          </a:p>
        </p:txBody>
      </p:sp>
      <p:sp>
        <p:nvSpPr>
          <p:cNvPr id="37" name="Oval 36">
            <a:extLst>
              <a:ext uri="{FF2B5EF4-FFF2-40B4-BE49-F238E27FC236}">
                <a16:creationId xmlns:a16="http://schemas.microsoft.com/office/drawing/2014/main" id="{693D18FD-BEA8-A8B1-2D33-BFACC9893F5B}"/>
              </a:ext>
            </a:extLst>
          </p:cNvPr>
          <p:cNvSpPr/>
          <p:nvPr/>
        </p:nvSpPr>
        <p:spPr>
          <a:xfrm>
            <a:off x="4230698" y="2061214"/>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2.1</a:t>
            </a:r>
          </a:p>
        </p:txBody>
      </p:sp>
      <p:sp>
        <p:nvSpPr>
          <p:cNvPr id="38" name="Oval 37">
            <a:extLst>
              <a:ext uri="{FF2B5EF4-FFF2-40B4-BE49-F238E27FC236}">
                <a16:creationId xmlns:a16="http://schemas.microsoft.com/office/drawing/2014/main" id="{89DAAB0F-6869-D9FA-24F0-4C1ED5706347}"/>
              </a:ext>
            </a:extLst>
          </p:cNvPr>
          <p:cNvSpPr/>
          <p:nvPr/>
        </p:nvSpPr>
        <p:spPr>
          <a:xfrm>
            <a:off x="6078596" y="1652649"/>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3.1</a:t>
            </a:r>
          </a:p>
        </p:txBody>
      </p:sp>
      <p:sp>
        <p:nvSpPr>
          <p:cNvPr id="39" name="Oval 38">
            <a:extLst>
              <a:ext uri="{FF2B5EF4-FFF2-40B4-BE49-F238E27FC236}">
                <a16:creationId xmlns:a16="http://schemas.microsoft.com/office/drawing/2014/main" id="{1EC8228D-6032-A043-7314-1812401695A4}"/>
              </a:ext>
            </a:extLst>
          </p:cNvPr>
          <p:cNvSpPr/>
          <p:nvPr/>
        </p:nvSpPr>
        <p:spPr>
          <a:xfrm>
            <a:off x="6065758" y="2623608"/>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3.2</a:t>
            </a:r>
          </a:p>
        </p:txBody>
      </p:sp>
      <p:sp>
        <p:nvSpPr>
          <p:cNvPr id="40" name="Oval 39">
            <a:extLst>
              <a:ext uri="{FF2B5EF4-FFF2-40B4-BE49-F238E27FC236}">
                <a16:creationId xmlns:a16="http://schemas.microsoft.com/office/drawing/2014/main" id="{EE1BB0A1-6D39-1CBF-D5DC-F0C3D8363746}"/>
              </a:ext>
            </a:extLst>
          </p:cNvPr>
          <p:cNvSpPr/>
          <p:nvPr/>
        </p:nvSpPr>
        <p:spPr>
          <a:xfrm>
            <a:off x="6047992" y="5197600"/>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3.4</a:t>
            </a:r>
          </a:p>
        </p:txBody>
      </p:sp>
      <p:sp>
        <p:nvSpPr>
          <p:cNvPr id="41" name="Oval 40">
            <a:extLst>
              <a:ext uri="{FF2B5EF4-FFF2-40B4-BE49-F238E27FC236}">
                <a16:creationId xmlns:a16="http://schemas.microsoft.com/office/drawing/2014/main" id="{A815A2D8-E843-F559-284D-3E9499D104ED}"/>
              </a:ext>
            </a:extLst>
          </p:cNvPr>
          <p:cNvSpPr/>
          <p:nvPr/>
        </p:nvSpPr>
        <p:spPr>
          <a:xfrm>
            <a:off x="7936188" y="5551546"/>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4.4</a:t>
            </a:r>
          </a:p>
        </p:txBody>
      </p:sp>
      <p:sp>
        <p:nvSpPr>
          <p:cNvPr id="42" name="Oval 41">
            <a:extLst>
              <a:ext uri="{FF2B5EF4-FFF2-40B4-BE49-F238E27FC236}">
                <a16:creationId xmlns:a16="http://schemas.microsoft.com/office/drawing/2014/main" id="{41B9E2FD-78DA-1D2F-132A-7FC503F17C0B}"/>
              </a:ext>
            </a:extLst>
          </p:cNvPr>
          <p:cNvSpPr/>
          <p:nvPr/>
        </p:nvSpPr>
        <p:spPr>
          <a:xfrm>
            <a:off x="8036837" y="4048722"/>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4.3</a:t>
            </a:r>
          </a:p>
        </p:txBody>
      </p:sp>
      <p:sp>
        <p:nvSpPr>
          <p:cNvPr id="43" name="Oval 42">
            <a:extLst>
              <a:ext uri="{FF2B5EF4-FFF2-40B4-BE49-F238E27FC236}">
                <a16:creationId xmlns:a16="http://schemas.microsoft.com/office/drawing/2014/main" id="{C3675835-B934-EBBB-2EC6-9451ECB85921}"/>
              </a:ext>
            </a:extLst>
          </p:cNvPr>
          <p:cNvSpPr/>
          <p:nvPr/>
        </p:nvSpPr>
        <p:spPr>
          <a:xfrm>
            <a:off x="7997626" y="3227324"/>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4.2</a:t>
            </a:r>
          </a:p>
        </p:txBody>
      </p:sp>
      <p:sp>
        <p:nvSpPr>
          <p:cNvPr id="44" name="Oval 43">
            <a:extLst>
              <a:ext uri="{FF2B5EF4-FFF2-40B4-BE49-F238E27FC236}">
                <a16:creationId xmlns:a16="http://schemas.microsoft.com/office/drawing/2014/main" id="{593DBA41-E182-A75E-349E-EBAB9B27F79D}"/>
              </a:ext>
            </a:extLst>
          </p:cNvPr>
          <p:cNvSpPr/>
          <p:nvPr/>
        </p:nvSpPr>
        <p:spPr>
          <a:xfrm>
            <a:off x="7999017" y="1696907"/>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4.1</a:t>
            </a:r>
          </a:p>
        </p:txBody>
      </p:sp>
      <p:sp>
        <p:nvSpPr>
          <p:cNvPr id="6" name="Oval 5">
            <a:extLst>
              <a:ext uri="{FF2B5EF4-FFF2-40B4-BE49-F238E27FC236}">
                <a16:creationId xmlns:a16="http://schemas.microsoft.com/office/drawing/2014/main" id="{72035C39-9A40-7535-0660-7D76839BFBAA}"/>
              </a:ext>
            </a:extLst>
          </p:cNvPr>
          <p:cNvSpPr/>
          <p:nvPr/>
        </p:nvSpPr>
        <p:spPr>
          <a:xfrm>
            <a:off x="4197892" y="4384156"/>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2.3</a:t>
            </a:r>
          </a:p>
        </p:txBody>
      </p:sp>
      <p:sp>
        <p:nvSpPr>
          <p:cNvPr id="45" name="Oval 44">
            <a:extLst>
              <a:ext uri="{FF2B5EF4-FFF2-40B4-BE49-F238E27FC236}">
                <a16:creationId xmlns:a16="http://schemas.microsoft.com/office/drawing/2014/main" id="{F2CC1A3F-73CD-EDC6-0ACE-9458B75CC020}"/>
              </a:ext>
            </a:extLst>
          </p:cNvPr>
          <p:cNvSpPr/>
          <p:nvPr/>
        </p:nvSpPr>
        <p:spPr>
          <a:xfrm>
            <a:off x="6105078" y="3970149"/>
            <a:ext cx="558824" cy="365125"/>
          </a:xfrm>
          <a:prstGeom prst="ellipse">
            <a:avLst/>
          </a:prstGeom>
          <a:solidFill>
            <a:srgbClr val="F2E6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3.3</a:t>
            </a:r>
          </a:p>
        </p:txBody>
      </p:sp>
      <p:pic>
        <p:nvPicPr>
          <p:cNvPr id="46" name="Graphic 45" descr="Checkmark with solid fill">
            <a:extLst>
              <a:ext uri="{FF2B5EF4-FFF2-40B4-BE49-F238E27FC236}">
                <a16:creationId xmlns:a16="http://schemas.microsoft.com/office/drawing/2014/main" id="{B818DBD2-79E6-1872-A5CB-B0CD0D8C6F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9240" y="4518431"/>
            <a:ext cx="365125" cy="365125"/>
          </a:xfrm>
          <a:prstGeom prst="rect">
            <a:avLst/>
          </a:prstGeom>
        </p:spPr>
      </p:pic>
      <p:pic>
        <p:nvPicPr>
          <p:cNvPr id="47" name="Graphic 46" descr="Checkmark with solid fill">
            <a:extLst>
              <a:ext uri="{FF2B5EF4-FFF2-40B4-BE49-F238E27FC236}">
                <a16:creationId xmlns:a16="http://schemas.microsoft.com/office/drawing/2014/main" id="{2BEDB71E-991F-D5EA-58BF-8EFC12D40C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82098" y="4464178"/>
            <a:ext cx="365125" cy="365125"/>
          </a:xfrm>
          <a:prstGeom prst="rect">
            <a:avLst/>
          </a:prstGeom>
        </p:spPr>
      </p:pic>
    </p:spTree>
    <p:extLst>
      <p:ext uri="{BB962C8B-B14F-4D97-AF65-F5344CB8AC3E}">
        <p14:creationId xmlns:p14="http://schemas.microsoft.com/office/powerpoint/2010/main" val="2674338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A diagram of a circuit&#10;&#10;Description automatically generated">
            <a:extLst>
              <a:ext uri="{FF2B5EF4-FFF2-40B4-BE49-F238E27FC236}">
                <a16:creationId xmlns:a16="http://schemas.microsoft.com/office/drawing/2014/main" id="{5C8BD126-3D36-BFEC-C0E8-CBDC923D7B55}"/>
              </a:ext>
            </a:extLst>
          </p:cNvPr>
          <p:cNvPicPr>
            <a:picLocks noChangeAspect="1"/>
          </p:cNvPicPr>
          <p:nvPr/>
        </p:nvPicPr>
        <p:blipFill rotWithShape="1">
          <a:blip r:embed="rId2"/>
          <a:srcRect t="4222"/>
          <a:stretch/>
        </p:blipFill>
        <p:spPr>
          <a:xfrm>
            <a:off x="261321" y="1048738"/>
            <a:ext cx="11369570" cy="5724737"/>
          </a:xfrm>
          <a:prstGeom prst="rect">
            <a:avLst/>
          </a:prstGeom>
        </p:spPr>
      </p:pic>
      <p:sp>
        <p:nvSpPr>
          <p:cNvPr id="8" name="Title 7">
            <a:extLst>
              <a:ext uri="{FF2B5EF4-FFF2-40B4-BE49-F238E27FC236}">
                <a16:creationId xmlns:a16="http://schemas.microsoft.com/office/drawing/2014/main" id="{16CC20CF-B2BE-CA01-C7EB-8580D8FB2BFE}"/>
              </a:ext>
            </a:extLst>
          </p:cNvPr>
          <p:cNvSpPr>
            <a:spLocks noGrp="1"/>
          </p:cNvSpPr>
          <p:nvPr>
            <p:ph type="title"/>
          </p:nvPr>
        </p:nvSpPr>
        <p:spPr>
          <a:xfrm>
            <a:off x="319108" y="136525"/>
            <a:ext cx="10515600" cy="640080"/>
          </a:xfrm>
        </p:spPr>
        <p:txBody>
          <a:bodyPr>
            <a:normAutofit/>
          </a:bodyPr>
          <a:lstStyle/>
          <a:p>
            <a:r>
              <a:rPr lang="en-US" sz="2800" dirty="0"/>
              <a:t>PROCESS MAP </a:t>
            </a:r>
            <a:r>
              <a:rPr lang="en-US" sz="2000" dirty="0"/>
              <a:t>(Analyzed with pain points)</a:t>
            </a:r>
            <a:endParaRPr lang="en-US" sz="2800" dirty="0"/>
          </a:p>
        </p:txBody>
      </p:sp>
      <p:sp>
        <p:nvSpPr>
          <p:cNvPr id="6" name="Footer Placeholder 5">
            <a:extLst>
              <a:ext uri="{FF2B5EF4-FFF2-40B4-BE49-F238E27FC236}">
                <a16:creationId xmlns:a16="http://schemas.microsoft.com/office/drawing/2014/main" id="{267C70EA-BBE4-082F-AD0F-E4A86500B9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7" name="Slide Number Placeholder 6">
            <a:extLst>
              <a:ext uri="{FF2B5EF4-FFF2-40B4-BE49-F238E27FC236}">
                <a16:creationId xmlns:a16="http://schemas.microsoft.com/office/drawing/2014/main" id="{18BFE97A-B15D-6D93-F66E-BD6B7E4843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5" name="Arrow: Left-Right 4">
            <a:extLst>
              <a:ext uri="{FF2B5EF4-FFF2-40B4-BE49-F238E27FC236}">
                <a16:creationId xmlns:a16="http://schemas.microsoft.com/office/drawing/2014/main" id="{3726FE06-E260-F8BD-2313-CB05661CF1C9}"/>
              </a:ext>
            </a:extLst>
          </p:cNvPr>
          <p:cNvSpPr/>
          <p:nvPr/>
        </p:nvSpPr>
        <p:spPr>
          <a:xfrm>
            <a:off x="912466" y="2544592"/>
            <a:ext cx="927463" cy="185302"/>
          </a:xfrm>
          <a:prstGeom prst="lef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E5EE29C1-3A06-43B3-D504-F781CCA08DA2}"/>
              </a:ext>
            </a:extLst>
          </p:cNvPr>
          <p:cNvSpPr/>
          <p:nvPr/>
        </p:nvSpPr>
        <p:spPr>
          <a:xfrm>
            <a:off x="2105890" y="1947270"/>
            <a:ext cx="1309253" cy="152401"/>
          </a:xfrm>
          <a:prstGeom prst="lef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Right 9">
            <a:extLst>
              <a:ext uri="{FF2B5EF4-FFF2-40B4-BE49-F238E27FC236}">
                <a16:creationId xmlns:a16="http://schemas.microsoft.com/office/drawing/2014/main" id="{F8AAB065-235F-B4E1-97B9-41DBDB83E555}"/>
              </a:ext>
            </a:extLst>
          </p:cNvPr>
          <p:cNvSpPr/>
          <p:nvPr/>
        </p:nvSpPr>
        <p:spPr>
          <a:xfrm>
            <a:off x="3720811" y="3625144"/>
            <a:ext cx="983672" cy="152401"/>
          </a:xfrm>
          <a:prstGeom prst="lef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Right 10">
            <a:extLst>
              <a:ext uri="{FF2B5EF4-FFF2-40B4-BE49-F238E27FC236}">
                <a16:creationId xmlns:a16="http://schemas.microsoft.com/office/drawing/2014/main" id="{07E69758-7424-8038-BF21-9E1E6EAD8D29}"/>
              </a:ext>
            </a:extLst>
          </p:cNvPr>
          <p:cNvSpPr/>
          <p:nvPr/>
        </p:nvSpPr>
        <p:spPr>
          <a:xfrm>
            <a:off x="4933083" y="3258216"/>
            <a:ext cx="698790" cy="170784"/>
          </a:xfrm>
          <a:prstGeom prst="lef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Right 11">
            <a:extLst>
              <a:ext uri="{FF2B5EF4-FFF2-40B4-BE49-F238E27FC236}">
                <a16:creationId xmlns:a16="http://schemas.microsoft.com/office/drawing/2014/main" id="{EDA9D4D9-1524-A0DD-12C6-8B19002938BB}"/>
              </a:ext>
            </a:extLst>
          </p:cNvPr>
          <p:cNvSpPr/>
          <p:nvPr/>
        </p:nvSpPr>
        <p:spPr>
          <a:xfrm>
            <a:off x="5798993" y="4151835"/>
            <a:ext cx="1031298" cy="156929"/>
          </a:xfrm>
          <a:prstGeom prst="lef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Left-Right 12">
            <a:extLst>
              <a:ext uri="{FF2B5EF4-FFF2-40B4-BE49-F238E27FC236}">
                <a16:creationId xmlns:a16="http://schemas.microsoft.com/office/drawing/2014/main" id="{E06CE61F-3A69-EB02-F710-65C9D0BD1663}"/>
              </a:ext>
            </a:extLst>
          </p:cNvPr>
          <p:cNvSpPr/>
          <p:nvPr/>
        </p:nvSpPr>
        <p:spPr>
          <a:xfrm>
            <a:off x="6941992" y="2891335"/>
            <a:ext cx="1211407" cy="142811"/>
          </a:xfrm>
          <a:prstGeom prst="lef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Left-Right 13">
            <a:extLst>
              <a:ext uri="{FF2B5EF4-FFF2-40B4-BE49-F238E27FC236}">
                <a16:creationId xmlns:a16="http://schemas.microsoft.com/office/drawing/2014/main" id="{250B7D34-D56F-2BD3-E31D-113D67820CD9}"/>
              </a:ext>
            </a:extLst>
          </p:cNvPr>
          <p:cNvSpPr/>
          <p:nvPr/>
        </p:nvSpPr>
        <p:spPr>
          <a:xfrm>
            <a:off x="8230465" y="5004153"/>
            <a:ext cx="1086717" cy="163592"/>
          </a:xfrm>
          <a:prstGeom prst="lef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Left-Right 14">
            <a:extLst>
              <a:ext uri="{FF2B5EF4-FFF2-40B4-BE49-F238E27FC236}">
                <a16:creationId xmlns:a16="http://schemas.microsoft.com/office/drawing/2014/main" id="{46E3365E-65E7-13FE-EE77-23BA55CEBED4}"/>
              </a:ext>
            </a:extLst>
          </p:cNvPr>
          <p:cNvSpPr/>
          <p:nvPr/>
        </p:nvSpPr>
        <p:spPr>
          <a:xfrm>
            <a:off x="9663545" y="3043736"/>
            <a:ext cx="875867" cy="149738"/>
          </a:xfrm>
          <a:prstGeom prst="lef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Left-Right 15">
            <a:extLst>
              <a:ext uri="{FF2B5EF4-FFF2-40B4-BE49-F238E27FC236}">
                <a16:creationId xmlns:a16="http://schemas.microsoft.com/office/drawing/2014/main" id="{F28A31D4-9179-CBC9-B457-4647A3C471BC}"/>
              </a:ext>
            </a:extLst>
          </p:cNvPr>
          <p:cNvSpPr/>
          <p:nvPr/>
        </p:nvSpPr>
        <p:spPr>
          <a:xfrm>
            <a:off x="10749611" y="2131735"/>
            <a:ext cx="604189" cy="175047"/>
          </a:xfrm>
          <a:prstGeom prst="lef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BDF06F1-97E1-85DB-86CD-E8CF1B4EF908}"/>
              </a:ext>
            </a:extLst>
          </p:cNvPr>
          <p:cNvSpPr txBox="1"/>
          <p:nvPr/>
        </p:nvSpPr>
        <p:spPr>
          <a:xfrm>
            <a:off x="711577" y="2676210"/>
            <a:ext cx="1359677" cy="215444"/>
          </a:xfrm>
          <a:prstGeom prst="rect">
            <a:avLst/>
          </a:prstGeom>
          <a:noFill/>
        </p:spPr>
        <p:txBody>
          <a:bodyPr wrap="square" rtlCol="0">
            <a:spAutoFit/>
          </a:bodyPr>
          <a:lstStyle/>
          <a:p>
            <a:pPr algn="ctr"/>
            <a:r>
              <a:rPr lang="en-US" sz="800" dirty="0">
                <a:latin typeface="ADLaM Display" panose="02010000000000000000" pitchFamily="2" charset="0"/>
                <a:ea typeface="ADLaM Display" panose="02010000000000000000" pitchFamily="2" charset="0"/>
                <a:cs typeface="ADLaM Display" panose="02010000000000000000" pitchFamily="2" charset="0"/>
              </a:rPr>
              <a:t>1 – 10.8 Days</a:t>
            </a:r>
          </a:p>
        </p:txBody>
      </p:sp>
      <p:sp>
        <p:nvSpPr>
          <p:cNvPr id="18" name="TextBox 17">
            <a:extLst>
              <a:ext uri="{FF2B5EF4-FFF2-40B4-BE49-F238E27FC236}">
                <a16:creationId xmlns:a16="http://schemas.microsoft.com/office/drawing/2014/main" id="{0E09224E-0B42-EC62-A255-4C38236EC8BA}"/>
              </a:ext>
            </a:extLst>
          </p:cNvPr>
          <p:cNvSpPr txBox="1"/>
          <p:nvPr/>
        </p:nvSpPr>
        <p:spPr>
          <a:xfrm>
            <a:off x="2237508" y="1756613"/>
            <a:ext cx="1046018" cy="215444"/>
          </a:xfrm>
          <a:prstGeom prst="rect">
            <a:avLst/>
          </a:prstGeom>
          <a:noFill/>
        </p:spPr>
        <p:txBody>
          <a:bodyPr wrap="square" rtlCol="0">
            <a:spAutoFit/>
          </a:bodyPr>
          <a:lstStyle/>
          <a:p>
            <a:pPr algn="ctr"/>
            <a:r>
              <a:rPr lang="en-US" sz="800" dirty="0">
                <a:latin typeface="ADLaM Display" panose="02010000000000000000" pitchFamily="2" charset="0"/>
                <a:ea typeface="ADLaM Display" panose="02010000000000000000" pitchFamily="2" charset="0"/>
                <a:cs typeface="ADLaM Display" panose="02010000000000000000" pitchFamily="2" charset="0"/>
              </a:rPr>
              <a:t>1 – 11.6 Days</a:t>
            </a:r>
          </a:p>
        </p:txBody>
      </p:sp>
      <p:sp>
        <p:nvSpPr>
          <p:cNvPr id="19" name="TextBox 18">
            <a:extLst>
              <a:ext uri="{FF2B5EF4-FFF2-40B4-BE49-F238E27FC236}">
                <a16:creationId xmlns:a16="http://schemas.microsoft.com/office/drawing/2014/main" id="{18A3C0E8-38B0-5C50-0434-0DC23D1D32DF}"/>
              </a:ext>
            </a:extLst>
          </p:cNvPr>
          <p:cNvSpPr txBox="1"/>
          <p:nvPr/>
        </p:nvSpPr>
        <p:spPr>
          <a:xfrm>
            <a:off x="3720811" y="3488511"/>
            <a:ext cx="1046018" cy="215444"/>
          </a:xfrm>
          <a:prstGeom prst="rect">
            <a:avLst/>
          </a:prstGeom>
          <a:noFill/>
        </p:spPr>
        <p:txBody>
          <a:bodyPr wrap="square" rtlCol="0">
            <a:spAutoFit/>
          </a:bodyPr>
          <a:lstStyle/>
          <a:p>
            <a:pPr algn="ctr"/>
            <a:r>
              <a:rPr lang="en-US" sz="800" dirty="0">
                <a:latin typeface="ADLaM Display" panose="02010000000000000000" pitchFamily="2" charset="0"/>
                <a:ea typeface="ADLaM Display" panose="02010000000000000000" pitchFamily="2" charset="0"/>
                <a:cs typeface="ADLaM Display" panose="02010000000000000000" pitchFamily="2" charset="0"/>
              </a:rPr>
              <a:t>1 – 16.6 Days</a:t>
            </a:r>
          </a:p>
        </p:txBody>
      </p:sp>
      <p:sp>
        <p:nvSpPr>
          <p:cNvPr id="20" name="TextBox 19">
            <a:extLst>
              <a:ext uri="{FF2B5EF4-FFF2-40B4-BE49-F238E27FC236}">
                <a16:creationId xmlns:a16="http://schemas.microsoft.com/office/drawing/2014/main" id="{09217E07-8421-4073-46C2-A4CADC772D47}"/>
              </a:ext>
            </a:extLst>
          </p:cNvPr>
          <p:cNvSpPr txBox="1"/>
          <p:nvPr/>
        </p:nvSpPr>
        <p:spPr>
          <a:xfrm>
            <a:off x="4766829" y="3090778"/>
            <a:ext cx="1046018" cy="215444"/>
          </a:xfrm>
          <a:prstGeom prst="rect">
            <a:avLst/>
          </a:prstGeom>
          <a:noFill/>
        </p:spPr>
        <p:txBody>
          <a:bodyPr wrap="square" rtlCol="0">
            <a:spAutoFit/>
          </a:bodyPr>
          <a:lstStyle/>
          <a:p>
            <a:pPr algn="ctr"/>
            <a:r>
              <a:rPr lang="en-US" sz="800" dirty="0">
                <a:latin typeface="ADLaM Display" panose="02010000000000000000" pitchFamily="2" charset="0"/>
                <a:ea typeface="ADLaM Display" panose="02010000000000000000" pitchFamily="2" charset="0"/>
                <a:cs typeface="ADLaM Display" panose="02010000000000000000" pitchFamily="2" charset="0"/>
              </a:rPr>
              <a:t>1 – 18 Days</a:t>
            </a:r>
          </a:p>
        </p:txBody>
      </p:sp>
      <p:sp>
        <p:nvSpPr>
          <p:cNvPr id="21" name="TextBox 20">
            <a:extLst>
              <a:ext uri="{FF2B5EF4-FFF2-40B4-BE49-F238E27FC236}">
                <a16:creationId xmlns:a16="http://schemas.microsoft.com/office/drawing/2014/main" id="{DCD9C5A0-A9FF-F47F-F741-B0017C210D40}"/>
              </a:ext>
            </a:extLst>
          </p:cNvPr>
          <p:cNvSpPr txBox="1"/>
          <p:nvPr/>
        </p:nvSpPr>
        <p:spPr>
          <a:xfrm>
            <a:off x="5784273" y="3995085"/>
            <a:ext cx="1046018" cy="215444"/>
          </a:xfrm>
          <a:prstGeom prst="rect">
            <a:avLst/>
          </a:prstGeom>
          <a:noFill/>
        </p:spPr>
        <p:txBody>
          <a:bodyPr wrap="square" rtlCol="0">
            <a:spAutoFit/>
          </a:bodyPr>
          <a:lstStyle/>
          <a:p>
            <a:pPr algn="ctr"/>
            <a:r>
              <a:rPr lang="en-US" sz="800" dirty="0">
                <a:latin typeface="ADLaM Display" panose="02010000000000000000" pitchFamily="2" charset="0"/>
                <a:ea typeface="ADLaM Display" panose="02010000000000000000" pitchFamily="2" charset="0"/>
                <a:cs typeface="ADLaM Display" panose="02010000000000000000" pitchFamily="2" charset="0"/>
              </a:rPr>
              <a:t>1 – 11 Days</a:t>
            </a:r>
          </a:p>
        </p:txBody>
      </p:sp>
      <p:sp>
        <p:nvSpPr>
          <p:cNvPr id="22" name="TextBox 21">
            <a:extLst>
              <a:ext uri="{FF2B5EF4-FFF2-40B4-BE49-F238E27FC236}">
                <a16:creationId xmlns:a16="http://schemas.microsoft.com/office/drawing/2014/main" id="{C2804248-5299-D653-1735-03B8728609C6}"/>
              </a:ext>
            </a:extLst>
          </p:cNvPr>
          <p:cNvSpPr txBox="1"/>
          <p:nvPr/>
        </p:nvSpPr>
        <p:spPr>
          <a:xfrm>
            <a:off x="7024686" y="2979528"/>
            <a:ext cx="1046018" cy="215444"/>
          </a:xfrm>
          <a:prstGeom prst="rect">
            <a:avLst/>
          </a:prstGeom>
          <a:noFill/>
        </p:spPr>
        <p:txBody>
          <a:bodyPr wrap="square" rtlCol="0">
            <a:spAutoFit/>
          </a:bodyPr>
          <a:lstStyle/>
          <a:p>
            <a:pPr algn="ctr"/>
            <a:r>
              <a:rPr lang="en-US" sz="800" dirty="0">
                <a:latin typeface="ADLaM Display" panose="02010000000000000000" pitchFamily="2" charset="0"/>
                <a:ea typeface="ADLaM Display" panose="02010000000000000000" pitchFamily="2" charset="0"/>
                <a:cs typeface="ADLaM Display" panose="02010000000000000000" pitchFamily="2" charset="0"/>
              </a:rPr>
              <a:t>1 – 17.4 Days</a:t>
            </a:r>
          </a:p>
        </p:txBody>
      </p:sp>
      <p:sp>
        <p:nvSpPr>
          <p:cNvPr id="23" name="TextBox 22">
            <a:extLst>
              <a:ext uri="{FF2B5EF4-FFF2-40B4-BE49-F238E27FC236}">
                <a16:creationId xmlns:a16="http://schemas.microsoft.com/office/drawing/2014/main" id="{99CDB27E-C0B1-821F-0A22-A26F8911901A}"/>
              </a:ext>
            </a:extLst>
          </p:cNvPr>
          <p:cNvSpPr txBox="1"/>
          <p:nvPr/>
        </p:nvSpPr>
        <p:spPr>
          <a:xfrm>
            <a:off x="8250814" y="4834087"/>
            <a:ext cx="1046018" cy="215444"/>
          </a:xfrm>
          <a:prstGeom prst="rect">
            <a:avLst/>
          </a:prstGeom>
          <a:noFill/>
        </p:spPr>
        <p:txBody>
          <a:bodyPr wrap="square" rtlCol="0">
            <a:spAutoFit/>
          </a:bodyPr>
          <a:lstStyle/>
          <a:p>
            <a:pPr algn="ctr"/>
            <a:r>
              <a:rPr lang="en-US" sz="800" dirty="0">
                <a:latin typeface="ADLaM Display" panose="02010000000000000000" pitchFamily="2" charset="0"/>
                <a:ea typeface="ADLaM Display" panose="02010000000000000000" pitchFamily="2" charset="0"/>
                <a:cs typeface="ADLaM Display" panose="02010000000000000000" pitchFamily="2" charset="0"/>
              </a:rPr>
              <a:t>1 – 17.7 Days</a:t>
            </a:r>
          </a:p>
        </p:txBody>
      </p:sp>
      <p:sp>
        <p:nvSpPr>
          <p:cNvPr id="24" name="TextBox 23">
            <a:extLst>
              <a:ext uri="{FF2B5EF4-FFF2-40B4-BE49-F238E27FC236}">
                <a16:creationId xmlns:a16="http://schemas.microsoft.com/office/drawing/2014/main" id="{B15127CF-B88F-D45F-5D5C-52E73C76A217}"/>
              </a:ext>
            </a:extLst>
          </p:cNvPr>
          <p:cNvSpPr txBox="1"/>
          <p:nvPr/>
        </p:nvSpPr>
        <p:spPr>
          <a:xfrm>
            <a:off x="9578469" y="3124703"/>
            <a:ext cx="1046018" cy="215444"/>
          </a:xfrm>
          <a:prstGeom prst="rect">
            <a:avLst/>
          </a:prstGeom>
          <a:noFill/>
        </p:spPr>
        <p:txBody>
          <a:bodyPr wrap="square" rtlCol="0">
            <a:spAutoFit/>
          </a:bodyPr>
          <a:lstStyle/>
          <a:p>
            <a:pPr algn="ctr"/>
            <a:r>
              <a:rPr lang="en-US" sz="800" dirty="0">
                <a:latin typeface="ADLaM Display" panose="02010000000000000000" pitchFamily="2" charset="0"/>
                <a:ea typeface="ADLaM Display" panose="02010000000000000000" pitchFamily="2" charset="0"/>
                <a:cs typeface="ADLaM Display" panose="02010000000000000000" pitchFamily="2" charset="0"/>
              </a:rPr>
              <a:t>1 – 17.1 Days</a:t>
            </a:r>
          </a:p>
        </p:txBody>
      </p:sp>
      <p:sp>
        <p:nvSpPr>
          <p:cNvPr id="25" name="TextBox 24">
            <a:extLst>
              <a:ext uri="{FF2B5EF4-FFF2-40B4-BE49-F238E27FC236}">
                <a16:creationId xmlns:a16="http://schemas.microsoft.com/office/drawing/2014/main" id="{C1669132-FF64-13C4-219C-80BFF17F18A6}"/>
              </a:ext>
            </a:extLst>
          </p:cNvPr>
          <p:cNvSpPr txBox="1"/>
          <p:nvPr/>
        </p:nvSpPr>
        <p:spPr>
          <a:xfrm>
            <a:off x="10560194" y="2265220"/>
            <a:ext cx="1046018" cy="215444"/>
          </a:xfrm>
          <a:prstGeom prst="rect">
            <a:avLst/>
          </a:prstGeom>
          <a:noFill/>
        </p:spPr>
        <p:txBody>
          <a:bodyPr wrap="square" rtlCol="0">
            <a:spAutoFit/>
          </a:bodyPr>
          <a:lstStyle/>
          <a:p>
            <a:pPr algn="ctr"/>
            <a:r>
              <a:rPr lang="en-US" sz="800" dirty="0">
                <a:latin typeface="ADLaM Display" panose="02010000000000000000" pitchFamily="2" charset="0"/>
                <a:ea typeface="ADLaM Display" panose="02010000000000000000" pitchFamily="2" charset="0"/>
                <a:cs typeface="ADLaM Display" panose="02010000000000000000" pitchFamily="2" charset="0"/>
              </a:rPr>
              <a:t>1 – 11.2 Days</a:t>
            </a:r>
          </a:p>
        </p:txBody>
      </p:sp>
      <p:pic>
        <p:nvPicPr>
          <p:cNvPr id="27" name="Picture 26">
            <a:extLst>
              <a:ext uri="{FF2B5EF4-FFF2-40B4-BE49-F238E27FC236}">
                <a16:creationId xmlns:a16="http://schemas.microsoft.com/office/drawing/2014/main" id="{0A24C618-2951-82E1-5204-327798BD5634}"/>
              </a:ext>
            </a:extLst>
          </p:cNvPr>
          <p:cNvPicPr>
            <a:picLocks noChangeAspect="1"/>
          </p:cNvPicPr>
          <p:nvPr/>
        </p:nvPicPr>
        <p:blipFill>
          <a:blip r:embed="rId3"/>
          <a:stretch>
            <a:fillRect/>
          </a:stretch>
        </p:blipFill>
        <p:spPr>
          <a:xfrm>
            <a:off x="7077836" y="77608"/>
            <a:ext cx="248721" cy="252038"/>
          </a:xfrm>
          <a:prstGeom prst="rect">
            <a:avLst/>
          </a:prstGeom>
        </p:spPr>
      </p:pic>
      <p:pic>
        <p:nvPicPr>
          <p:cNvPr id="28" name="Picture 27">
            <a:extLst>
              <a:ext uri="{FF2B5EF4-FFF2-40B4-BE49-F238E27FC236}">
                <a16:creationId xmlns:a16="http://schemas.microsoft.com/office/drawing/2014/main" id="{EE84A753-86E3-7DA6-E927-6CA86E09359E}"/>
              </a:ext>
            </a:extLst>
          </p:cNvPr>
          <p:cNvPicPr>
            <a:picLocks noChangeAspect="1"/>
          </p:cNvPicPr>
          <p:nvPr/>
        </p:nvPicPr>
        <p:blipFill>
          <a:blip r:embed="rId4"/>
          <a:stretch>
            <a:fillRect/>
          </a:stretch>
        </p:blipFill>
        <p:spPr>
          <a:xfrm>
            <a:off x="9517108" y="72319"/>
            <a:ext cx="275087" cy="261158"/>
          </a:xfrm>
          <a:prstGeom prst="rect">
            <a:avLst/>
          </a:prstGeom>
        </p:spPr>
      </p:pic>
      <p:pic>
        <p:nvPicPr>
          <p:cNvPr id="29" name="Picture 28">
            <a:extLst>
              <a:ext uri="{FF2B5EF4-FFF2-40B4-BE49-F238E27FC236}">
                <a16:creationId xmlns:a16="http://schemas.microsoft.com/office/drawing/2014/main" id="{E2957384-FBC0-7C00-140E-4930A3EF70F1}"/>
              </a:ext>
            </a:extLst>
          </p:cNvPr>
          <p:cNvPicPr>
            <a:picLocks noChangeAspect="1"/>
          </p:cNvPicPr>
          <p:nvPr/>
        </p:nvPicPr>
        <p:blipFill>
          <a:blip r:embed="rId5"/>
          <a:stretch>
            <a:fillRect/>
          </a:stretch>
        </p:blipFill>
        <p:spPr>
          <a:xfrm>
            <a:off x="8293369" y="83365"/>
            <a:ext cx="252037" cy="242088"/>
          </a:xfrm>
          <a:prstGeom prst="rect">
            <a:avLst/>
          </a:prstGeom>
        </p:spPr>
      </p:pic>
      <p:pic>
        <p:nvPicPr>
          <p:cNvPr id="30" name="Picture 29">
            <a:extLst>
              <a:ext uri="{FF2B5EF4-FFF2-40B4-BE49-F238E27FC236}">
                <a16:creationId xmlns:a16="http://schemas.microsoft.com/office/drawing/2014/main" id="{BAC17D9E-86D0-8F32-63FA-31161C64AEAF}"/>
              </a:ext>
            </a:extLst>
          </p:cNvPr>
          <p:cNvPicPr>
            <a:picLocks noChangeAspect="1"/>
          </p:cNvPicPr>
          <p:nvPr/>
        </p:nvPicPr>
        <p:blipFill>
          <a:blip r:embed="rId6"/>
          <a:stretch>
            <a:fillRect/>
          </a:stretch>
        </p:blipFill>
        <p:spPr>
          <a:xfrm>
            <a:off x="10688430" y="76465"/>
            <a:ext cx="275088" cy="256989"/>
          </a:xfrm>
          <a:prstGeom prst="rect">
            <a:avLst/>
          </a:prstGeom>
        </p:spPr>
      </p:pic>
      <p:pic>
        <p:nvPicPr>
          <p:cNvPr id="31" name="Picture 30">
            <a:extLst>
              <a:ext uri="{FF2B5EF4-FFF2-40B4-BE49-F238E27FC236}">
                <a16:creationId xmlns:a16="http://schemas.microsoft.com/office/drawing/2014/main" id="{7EDA520D-2B68-887A-DEAF-6997ED2A9CA0}"/>
              </a:ext>
            </a:extLst>
          </p:cNvPr>
          <p:cNvPicPr>
            <a:picLocks noChangeAspect="1"/>
          </p:cNvPicPr>
          <p:nvPr/>
        </p:nvPicPr>
        <p:blipFill>
          <a:blip r:embed="rId7"/>
          <a:stretch>
            <a:fillRect/>
          </a:stretch>
        </p:blipFill>
        <p:spPr>
          <a:xfrm>
            <a:off x="7069231" y="431459"/>
            <a:ext cx="255354" cy="248721"/>
          </a:xfrm>
          <a:prstGeom prst="rect">
            <a:avLst/>
          </a:prstGeom>
        </p:spPr>
      </p:pic>
      <p:pic>
        <p:nvPicPr>
          <p:cNvPr id="32" name="Picture 31">
            <a:extLst>
              <a:ext uri="{FF2B5EF4-FFF2-40B4-BE49-F238E27FC236}">
                <a16:creationId xmlns:a16="http://schemas.microsoft.com/office/drawing/2014/main" id="{D536A257-0665-707F-0E77-4D8FBEF96E16}"/>
              </a:ext>
            </a:extLst>
          </p:cNvPr>
          <p:cNvPicPr>
            <a:picLocks noChangeAspect="1"/>
          </p:cNvPicPr>
          <p:nvPr/>
        </p:nvPicPr>
        <p:blipFill>
          <a:blip r:embed="rId8"/>
          <a:stretch>
            <a:fillRect/>
          </a:stretch>
        </p:blipFill>
        <p:spPr>
          <a:xfrm>
            <a:off x="9517108" y="411377"/>
            <a:ext cx="249567" cy="253034"/>
          </a:xfrm>
          <a:prstGeom prst="rect">
            <a:avLst/>
          </a:prstGeom>
        </p:spPr>
      </p:pic>
      <p:pic>
        <p:nvPicPr>
          <p:cNvPr id="33" name="Picture 32">
            <a:extLst>
              <a:ext uri="{FF2B5EF4-FFF2-40B4-BE49-F238E27FC236}">
                <a16:creationId xmlns:a16="http://schemas.microsoft.com/office/drawing/2014/main" id="{5CB4D8BD-7B3D-C5E7-8047-EF31E2176932}"/>
              </a:ext>
            </a:extLst>
          </p:cNvPr>
          <p:cNvPicPr>
            <a:picLocks noChangeAspect="1"/>
          </p:cNvPicPr>
          <p:nvPr/>
        </p:nvPicPr>
        <p:blipFill>
          <a:blip r:embed="rId9"/>
          <a:stretch>
            <a:fillRect/>
          </a:stretch>
        </p:blipFill>
        <p:spPr>
          <a:xfrm>
            <a:off x="10688430" y="426121"/>
            <a:ext cx="249567" cy="242635"/>
          </a:xfrm>
          <a:prstGeom prst="rect">
            <a:avLst/>
          </a:prstGeom>
        </p:spPr>
      </p:pic>
      <p:pic>
        <p:nvPicPr>
          <p:cNvPr id="34" name="Picture 33">
            <a:extLst>
              <a:ext uri="{FF2B5EF4-FFF2-40B4-BE49-F238E27FC236}">
                <a16:creationId xmlns:a16="http://schemas.microsoft.com/office/drawing/2014/main" id="{A104CAF1-0A4D-B212-285A-F1C8A8C68FC3}"/>
              </a:ext>
            </a:extLst>
          </p:cNvPr>
          <p:cNvPicPr>
            <a:picLocks noChangeAspect="1"/>
          </p:cNvPicPr>
          <p:nvPr/>
        </p:nvPicPr>
        <p:blipFill>
          <a:blip r:embed="rId10"/>
          <a:stretch>
            <a:fillRect/>
          </a:stretch>
        </p:blipFill>
        <p:spPr>
          <a:xfrm>
            <a:off x="8287617" y="420192"/>
            <a:ext cx="255354" cy="248545"/>
          </a:xfrm>
          <a:prstGeom prst="rect">
            <a:avLst/>
          </a:prstGeom>
        </p:spPr>
      </p:pic>
      <p:sp>
        <p:nvSpPr>
          <p:cNvPr id="35" name="TextBox 34">
            <a:extLst>
              <a:ext uri="{FF2B5EF4-FFF2-40B4-BE49-F238E27FC236}">
                <a16:creationId xmlns:a16="http://schemas.microsoft.com/office/drawing/2014/main" id="{2073D196-740C-E3D2-8FAF-6AC5E955503D}"/>
              </a:ext>
            </a:extLst>
          </p:cNvPr>
          <p:cNvSpPr txBox="1"/>
          <p:nvPr/>
        </p:nvSpPr>
        <p:spPr>
          <a:xfrm>
            <a:off x="7357538" y="82647"/>
            <a:ext cx="793219" cy="230832"/>
          </a:xfrm>
          <a:prstGeom prst="rect">
            <a:avLst/>
          </a:prstGeom>
          <a:noFill/>
        </p:spPr>
        <p:txBody>
          <a:bodyPr wrap="square" rtlCol="0">
            <a:spAutoFit/>
          </a:bodyPr>
          <a:lstStyle/>
          <a:p>
            <a:r>
              <a:rPr lang="en-US" sz="900" dirty="0">
                <a:latin typeface="ADLaM Display" panose="02010000000000000000" pitchFamily="2" charset="0"/>
                <a:ea typeface="ADLaM Display" panose="02010000000000000000" pitchFamily="2" charset="0"/>
                <a:cs typeface="ADLaM Display" panose="02010000000000000000" pitchFamily="2" charset="0"/>
              </a:rPr>
              <a:t>Defect</a:t>
            </a:r>
          </a:p>
        </p:txBody>
      </p:sp>
      <p:sp>
        <p:nvSpPr>
          <p:cNvPr id="36" name="TextBox 35">
            <a:extLst>
              <a:ext uri="{FF2B5EF4-FFF2-40B4-BE49-F238E27FC236}">
                <a16:creationId xmlns:a16="http://schemas.microsoft.com/office/drawing/2014/main" id="{DA50CA46-907E-02E2-9ABE-A178C7FFE816}"/>
              </a:ext>
            </a:extLst>
          </p:cNvPr>
          <p:cNvSpPr txBox="1"/>
          <p:nvPr/>
        </p:nvSpPr>
        <p:spPr>
          <a:xfrm>
            <a:off x="8579988" y="80122"/>
            <a:ext cx="1046018" cy="230832"/>
          </a:xfrm>
          <a:prstGeom prst="rect">
            <a:avLst/>
          </a:prstGeom>
          <a:noFill/>
        </p:spPr>
        <p:txBody>
          <a:bodyPr wrap="square" rtlCol="0">
            <a:spAutoFit/>
          </a:bodyPr>
          <a:lstStyle/>
          <a:p>
            <a:r>
              <a:rPr lang="en-US" sz="900" dirty="0">
                <a:latin typeface="ADLaM Display" panose="02010000000000000000" pitchFamily="2" charset="0"/>
                <a:ea typeface="ADLaM Display" panose="02010000000000000000" pitchFamily="2" charset="0"/>
                <a:cs typeface="ADLaM Display" panose="02010000000000000000" pitchFamily="2" charset="0"/>
              </a:rPr>
              <a:t>Over prod.</a:t>
            </a:r>
          </a:p>
        </p:txBody>
      </p:sp>
      <p:sp>
        <p:nvSpPr>
          <p:cNvPr id="37" name="TextBox 36">
            <a:extLst>
              <a:ext uri="{FF2B5EF4-FFF2-40B4-BE49-F238E27FC236}">
                <a16:creationId xmlns:a16="http://schemas.microsoft.com/office/drawing/2014/main" id="{BB255C27-1C5C-D412-85ED-0E0CF2CD9B39}"/>
              </a:ext>
            </a:extLst>
          </p:cNvPr>
          <p:cNvSpPr txBox="1"/>
          <p:nvPr/>
        </p:nvSpPr>
        <p:spPr>
          <a:xfrm>
            <a:off x="9767523" y="72319"/>
            <a:ext cx="793219" cy="230832"/>
          </a:xfrm>
          <a:prstGeom prst="rect">
            <a:avLst/>
          </a:prstGeom>
          <a:noFill/>
        </p:spPr>
        <p:txBody>
          <a:bodyPr wrap="square" rtlCol="0">
            <a:spAutoFit/>
          </a:bodyPr>
          <a:lstStyle/>
          <a:p>
            <a:r>
              <a:rPr lang="en-US" sz="900" dirty="0">
                <a:latin typeface="ADLaM Display" panose="02010000000000000000" pitchFamily="2" charset="0"/>
                <a:ea typeface="ADLaM Display" panose="02010000000000000000" pitchFamily="2" charset="0"/>
                <a:cs typeface="ADLaM Display" panose="02010000000000000000" pitchFamily="2" charset="0"/>
              </a:rPr>
              <a:t>Wait time</a:t>
            </a:r>
          </a:p>
        </p:txBody>
      </p:sp>
      <p:sp>
        <p:nvSpPr>
          <p:cNvPr id="38" name="TextBox 37">
            <a:extLst>
              <a:ext uri="{FF2B5EF4-FFF2-40B4-BE49-F238E27FC236}">
                <a16:creationId xmlns:a16="http://schemas.microsoft.com/office/drawing/2014/main" id="{4CCBD711-5FAF-9129-15E9-9DC965251FE5}"/>
              </a:ext>
            </a:extLst>
          </p:cNvPr>
          <p:cNvSpPr txBox="1"/>
          <p:nvPr/>
        </p:nvSpPr>
        <p:spPr>
          <a:xfrm>
            <a:off x="8544281" y="411376"/>
            <a:ext cx="1046018" cy="230832"/>
          </a:xfrm>
          <a:prstGeom prst="rect">
            <a:avLst/>
          </a:prstGeom>
          <a:noFill/>
        </p:spPr>
        <p:txBody>
          <a:bodyPr wrap="square" rtlCol="0">
            <a:spAutoFit/>
          </a:bodyPr>
          <a:lstStyle/>
          <a:p>
            <a:r>
              <a:rPr lang="en-US" sz="900" dirty="0">
                <a:latin typeface="ADLaM Display" panose="02010000000000000000" pitchFamily="2" charset="0"/>
                <a:ea typeface="ADLaM Display" panose="02010000000000000000" pitchFamily="2" charset="0"/>
                <a:cs typeface="ADLaM Display" panose="02010000000000000000" pitchFamily="2" charset="0"/>
              </a:rPr>
              <a:t>Inventory</a:t>
            </a:r>
          </a:p>
        </p:txBody>
      </p:sp>
      <p:sp>
        <p:nvSpPr>
          <p:cNvPr id="39" name="TextBox 38">
            <a:extLst>
              <a:ext uri="{FF2B5EF4-FFF2-40B4-BE49-F238E27FC236}">
                <a16:creationId xmlns:a16="http://schemas.microsoft.com/office/drawing/2014/main" id="{CBA0E624-4C2A-664E-4773-6333743C09E6}"/>
              </a:ext>
            </a:extLst>
          </p:cNvPr>
          <p:cNvSpPr txBox="1"/>
          <p:nvPr/>
        </p:nvSpPr>
        <p:spPr>
          <a:xfrm>
            <a:off x="10912019" y="80446"/>
            <a:ext cx="1339676" cy="230832"/>
          </a:xfrm>
          <a:prstGeom prst="rect">
            <a:avLst/>
          </a:prstGeom>
          <a:noFill/>
        </p:spPr>
        <p:txBody>
          <a:bodyPr wrap="square" rtlCol="0">
            <a:spAutoFit/>
          </a:bodyPr>
          <a:lstStyle/>
          <a:p>
            <a:r>
              <a:rPr lang="en-US" sz="900" dirty="0">
                <a:latin typeface="ADLaM Display" panose="02010000000000000000" pitchFamily="2" charset="0"/>
                <a:ea typeface="ADLaM Display" panose="02010000000000000000" pitchFamily="2" charset="0"/>
                <a:cs typeface="ADLaM Display" panose="02010000000000000000" pitchFamily="2" charset="0"/>
              </a:rPr>
              <a:t>Non-Utilized Talent</a:t>
            </a:r>
          </a:p>
        </p:txBody>
      </p:sp>
      <p:sp>
        <p:nvSpPr>
          <p:cNvPr id="40" name="TextBox 39">
            <a:extLst>
              <a:ext uri="{FF2B5EF4-FFF2-40B4-BE49-F238E27FC236}">
                <a16:creationId xmlns:a16="http://schemas.microsoft.com/office/drawing/2014/main" id="{2E1B6CA5-615D-BE8F-6AD6-3430192F9D70}"/>
              </a:ext>
            </a:extLst>
          </p:cNvPr>
          <p:cNvSpPr txBox="1"/>
          <p:nvPr/>
        </p:nvSpPr>
        <p:spPr>
          <a:xfrm>
            <a:off x="7266969" y="437514"/>
            <a:ext cx="1046018" cy="230832"/>
          </a:xfrm>
          <a:prstGeom prst="rect">
            <a:avLst/>
          </a:prstGeom>
          <a:noFill/>
        </p:spPr>
        <p:txBody>
          <a:bodyPr wrap="square" rtlCol="0">
            <a:spAutoFit/>
          </a:bodyPr>
          <a:lstStyle/>
          <a:p>
            <a:r>
              <a:rPr lang="en-US" sz="900" dirty="0">
                <a:latin typeface="ADLaM Display" panose="02010000000000000000" pitchFamily="2" charset="0"/>
                <a:ea typeface="ADLaM Display" panose="02010000000000000000" pitchFamily="2" charset="0"/>
                <a:cs typeface="ADLaM Display" panose="02010000000000000000" pitchFamily="2" charset="0"/>
              </a:rPr>
              <a:t>Transportation</a:t>
            </a:r>
          </a:p>
        </p:txBody>
      </p:sp>
      <p:sp>
        <p:nvSpPr>
          <p:cNvPr id="41" name="TextBox 40">
            <a:extLst>
              <a:ext uri="{FF2B5EF4-FFF2-40B4-BE49-F238E27FC236}">
                <a16:creationId xmlns:a16="http://schemas.microsoft.com/office/drawing/2014/main" id="{DC1D3834-A82E-6F48-0DDD-3452EB6B25E0}"/>
              </a:ext>
            </a:extLst>
          </p:cNvPr>
          <p:cNvSpPr txBox="1"/>
          <p:nvPr/>
        </p:nvSpPr>
        <p:spPr>
          <a:xfrm>
            <a:off x="9772998" y="419842"/>
            <a:ext cx="793219" cy="230832"/>
          </a:xfrm>
          <a:prstGeom prst="rect">
            <a:avLst/>
          </a:prstGeom>
          <a:noFill/>
        </p:spPr>
        <p:txBody>
          <a:bodyPr wrap="square" rtlCol="0">
            <a:spAutoFit/>
          </a:bodyPr>
          <a:lstStyle/>
          <a:p>
            <a:r>
              <a:rPr lang="en-US" sz="900" dirty="0">
                <a:latin typeface="ADLaM Display" panose="02010000000000000000" pitchFamily="2" charset="0"/>
                <a:ea typeface="ADLaM Display" panose="02010000000000000000" pitchFamily="2" charset="0"/>
                <a:cs typeface="ADLaM Display" panose="02010000000000000000" pitchFamily="2" charset="0"/>
              </a:rPr>
              <a:t>Motion</a:t>
            </a:r>
          </a:p>
        </p:txBody>
      </p:sp>
      <p:sp>
        <p:nvSpPr>
          <p:cNvPr id="42" name="TextBox 41">
            <a:extLst>
              <a:ext uri="{FF2B5EF4-FFF2-40B4-BE49-F238E27FC236}">
                <a16:creationId xmlns:a16="http://schemas.microsoft.com/office/drawing/2014/main" id="{C51E307A-EA4E-C1F4-EF21-39F8B3167B84}"/>
              </a:ext>
            </a:extLst>
          </p:cNvPr>
          <p:cNvSpPr txBox="1"/>
          <p:nvPr/>
        </p:nvSpPr>
        <p:spPr>
          <a:xfrm>
            <a:off x="10896806" y="419842"/>
            <a:ext cx="1194247" cy="230832"/>
          </a:xfrm>
          <a:prstGeom prst="rect">
            <a:avLst/>
          </a:prstGeom>
          <a:noFill/>
        </p:spPr>
        <p:txBody>
          <a:bodyPr wrap="square" rtlCol="0">
            <a:spAutoFit/>
          </a:bodyPr>
          <a:lstStyle/>
          <a:p>
            <a:r>
              <a:rPr lang="en-US" sz="900" dirty="0">
                <a:latin typeface="ADLaM Display" panose="02010000000000000000" pitchFamily="2" charset="0"/>
                <a:ea typeface="ADLaM Display" panose="02010000000000000000" pitchFamily="2" charset="0"/>
                <a:cs typeface="ADLaM Display" panose="02010000000000000000" pitchFamily="2" charset="0"/>
              </a:rPr>
              <a:t>Excess process</a:t>
            </a:r>
          </a:p>
        </p:txBody>
      </p:sp>
      <p:pic>
        <p:nvPicPr>
          <p:cNvPr id="44" name="Picture 43">
            <a:extLst>
              <a:ext uri="{FF2B5EF4-FFF2-40B4-BE49-F238E27FC236}">
                <a16:creationId xmlns:a16="http://schemas.microsoft.com/office/drawing/2014/main" id="{7097C34B-816D-3041-5BB0-32A11AC82B8D}"/>
              </a:ext>
            </a:extLst>
          </p:cNvPr>
          <p:cNvPicPr>
            <a:picLocks noChangeAspect="1"/>
          </p:cNvPicPr>
          <p:nvPr/>
        </p:nvPicPr>
        <p:blipFill>
          <a:blip r:embed="rId5"/>
          <a:stretch>
            <a:fillRect/>
          </a:stretch>
        </p:blipFill>
        <p:spPr>
          <a:xfrm>
            <a:off x="4463602" y="1351614"/>
            <a:ext cx="190396" cy="182880"/>
          </a:xfrm>
          <a:prstGeom prst="rect">
            <a:avLst/>
          </a:prstGeom>
        </p:spPr>
      </p:pic>
      <p:pic>
        <p:nvPicPr>
          <p:cNvPr id="45" name="Picture 44">
            <a:extLst>
              <a:ext uri="{FF2B5EF4-FFF2-40B4-BE49-F238E27FC236}">
                <a16:creationId xmlns:a16="http://schemas.microsoft.com/office/drawing/2014/main" id="{C783D8EC-B296-9B52-F42D-E137118EE972}"/>
              </a:ext>
            </a:extLst>
          </p:cNvPr>
          <p:cNvPicPr>
            <a:picLocks noChangeAspect="1"/>
          </p:cNvPicPr>
          <p:nvPr/>
        </p:nvPicPr>
        <p:blipFill>
          <a:blip r:embed="rId4"/>
          <a:stretch>
            <a:fillRect/>
          </a:stretch>
        </p:blipFill>
        <p:spPr>
          <a:xfrm>
            <a:off x="3981914" y="2626955"/>
            <a:ext cx="192635" cy="182880"/>
          </a:xfrm>
          <a:prstGeom prst="rect">
            <a:avLst/>
          </a:prstGeom>
        </p:spPr>
      </p:pic>
      <p:pic>
        <p:nvPicPr>
          <p:cNvPr id="46" name="Picture 45">
            <a:extLst>
              <a:ext uri="{FF2B5EF4-FFF2-40B4-BE49-F238E27FC236}">
                <a16:creationId xmlns:a16="http://schemas.microsoft.com/office/drawing/2014/main" id="{F8D948D8-938E-0111-595E-30A139AD9C96}"/>
              </a:ext>
            </a:extLst>
          </p:cNvPr>
          <p:cNvPicPr>
            <a:picLocks noChangeAspect="1"/>
          </p:cNvPicPr>
          <p:nvPr/>
        </p:nvPicPr>
        <p:blipFill>
          <a:blip r:embed="rId9"/>
          <a:stretch>
            <a:fillRect/>
          </a:stretch>
        </p:blipFill>
        <p:spPr>
          <a:xfrm>
            <a:off x="7311107" y="4460581"/>
            <a:ext cx="188104" cy="182880"/>
          </a:xfrm>
          <a:prstGeom prst="rect">
            <a:avLst/>
          </a:prstGeom>
        </p:spPr>
      </p:pic>
      <p:pic>
        <p:nvPicPr>
          <p:cNvPr id="48" name="Picture 47">
            <a:extLst>
              <a:ext uri="{FF2B5EF4-FFF2-40B4-BE49-F238E27FC236}">
                <a16:creationId xmlns:a16="http://schemas.microsoft.com/office/drawing/2014/main" id="{3AA2D691-E435-7653-4101-E26E22DBB119}"/>
              </a:ext>
            </a:extLst>
          </p:cNvPr>
          <p:cNvPicPr>
            <a:picLocks noChangeAspect="1"/>
          </p:cNvPicPr>
          <p:nvPr/>
        </p:nvPicPr>
        <p:blipFill>
          <a:blip r:embed="rId8"/>
          <a:stretch>
            <a:fillRect/>
          </a:stretch>
        </p:blipFill>
        <p:spPr>
          <a:xfrm>
            <a:off x="3034988" y="2281082"/>
            <a:ext cx="180375" cy="182880"/>
          </a:xfrm>
          <a:prstGeom prst="rect">
            <a:avLst/>
          </a:prstGeom>
        </p:spPr>
      </p:pic>
      <p:pic>
        <p:nvPicPr>
          <p:cNvPr id="49" name="Picture 48">
            <a:extLst>
              <a:ext uri="{FF2B5EF4-FFF2-40B4-BE49-F238E27FC236}">
                <a16:creationId xmlns:a16="http://schemas.microsoft.com/office/drawing/2014/main" id="{80322E88-4BB5-F05B-9A99-A6669BE88C46}"/>
              </a:ext>
            </a:extLst>
          </p:cNvPr>
          <p:cNvPicPr>
            <a:picLocks noChangeAspect="1"/>
          </p:cNvPicPr>
          <p:nvPr/>
        </p:nvPicPr>
        <p:blipFill>
          <a:blip r:embed="rId6"/>
          <a:stretch>
            <a:fillRect/>
          </a:stretch>
        </p:blipFill>
        <p:spPr>
          <a:xfrm>
            <a:off x="3247757" y="2281082"/>
            <a:ext cx="195760" cy="182880"/>
          </a:xfrm>
          <a:prstGeom prst="rect">
            <a:avLst/>
          </a:prstGeom>
        </p:spPr>
      </p:pic>
      <p:pic>
        <p:nvPicPr>
          <p:cNvPr id="50" name="Picture 49">
            <a:extLst>
              <a:ext uri="{FF2B5EF4-FFF2-40B4-BE49-F238E27FC236}">
                <a16:creationId xmlns:a16="http://schemas.microsoft.com/office/drawing/2014/main" id="{73FEF2B9-B3A8-08A0-A954-0F5AFA167CC9}"/>
              </a:ext>
            </a:extLst>
          </p:cNvPr>
          <p:cNvPicPr>
            <a:picLocks noChangeAspect="1"/>
          </p:cNvPicPr>
          <p:nvPr/>
        </p:nvPicPr>
        <p:blipFill>
          <a:blip r:embed="rId4"/>
          <a:stretch>
            <a:fillRect/>
          </a:stretch>
        </p:blipFill>
        <p:spPr>
          <a:xfrm>
            <a:off x="2823511" y="2281082"/>
            <a:ext cx="192635" cy="182880"/>
          </a:xfrm>
          <a:prstGeom prst="rect">
            <a:avLst/>
          </a:prstGeom>
        </p:spPr>
      </p:pic>
      <p:pic>
        <p:nvPicPr>
          <p:cNvPr id="51" name="Picture 50">
            <a:extLst>
              <a:ext uri="{FF2B5EF4-FFF2-40B4-BE49-F238E27FC236}">
                <a16:creationId xmlns:a16="http://schemas.microsoft.com/office/drawing/2014/main" id="{7AE7686C-CB87-43BB-FFD6-89D9DE28E5B5}"/>
              </a:ext>
            </a:extLst>
          </p:cNvPr>
          <p:cNvPicPr>
            <a:picLocks noChangeAspect="1"/>
          </p:cNvPicPr>
          <p:nvPr/>
        </p:nvPicPr>
        <p:blipFill>
          <a:blip r:embed="rId4"/>
          <a:stretch>
            <a:fillRect/>
          </a:stretch>
        </p:blipFill>
        <p:spPr>
          <a:xfrm>
            <a:off x="8601505" y="5680251"/>
            <a:ext cx="192635" cy="182880"/>
          </a:xfrm>
          <a:prstGeom prst="rect">
            <a:avLst/>
          </a:prstGeom>
        </p:spPr>
      </p:pic>
      <p:pic>
        <p:nvPicPr>
          <p:cNvPr id="52" name="Picture 51">
            <a:extLst>
              <a:ext uri="{FF2B5EF4-FFF2-40B4-BE49-F238E27FC236}">
                <a16:creationId xmlns:a16="http://schemas.microsoft.com/office/drawing/2014/main" id="{3317FE0A-F16F-54FD-E269-F752DED25CC7}"/>
              </a:ext>
            </a:extLst>
          </p:cNvPr>
          <p:cNvPicPr>
            <a:picLocks noChangeAspect="1"/>
          </p:cNvPicPr>
          <p:nvPr/>
        </p:nvPicPr>
        <p:blipFill>
          <a:blip r:embed="rId9"/>
          <a:stretch>
            <a:fillRect/>
          </a:stretch>
        </p:blipFill>
        <p:spPr>
          <a:xfrm>
            <a:off x="10005669" y="2361969"/>
            <a:ext cx="188104" cy="182880"/>
          </a:xfrm>
          <a:prstGeom prst="rect">
            <a:avLst/>
          </a:prstGeom>
        </p:spPr>
      </p:pic>
      <p:pic>
        <p:nvPicPr>
          <p:cNvPr id="54" name="Picture 53">
            <a:extLst>
              <a:ext uri="{FF2B5EF4-FFF2-40B4-BE49-F238E27FC236}">
                <a16:creationId xmlns:a16="http://schemas.microsoft.com/office/drawing/2014/main" id="{8B7F30CA-B7C9-9029-458B-353E635AF787}"/>
              </a:ext>
            </a:extLst>
          </p:cNvPr>
          <p:cNvPicPr>
            <a:picLocks noChangeAspect="1"/>
          </p:cNvPicPr>
          <p:nvPr/>
        </p:nvPicPr>
        <p:blipFill>
          <a:blip r:embed="rId10"/>
          <a:stretch>
            <a:fillRect/>
          </a:stretch>
        </p:blipFill>
        <p:spPr>
          <a:xfrm>
            <a:off x="7024686" y="2271022"/>
            <a:ext cx="187891" cy="182880"/>
          </a:xfrm>
          <a:prstGeom prst="rect">
            <a:avLst/>
          </a:prstGeom>
        </p:spPr>
      </p:pic>
      <p:pic>
        <p:nvPicPr>
          <p:cNvPr id="55" name="Picture 54">
            <a:extLst>
              <a:ext uri="{FF2B5EF4-FFF2-40B4-BE49-F238E27FC236}">
                <a16:creationId xmlns:a16="http://schemas.microsoft.com/office/drawing/2014/main" id="{55651A0A-16E4-9676-49C3-34ACD13740B7}"/>
              </a:ext>
            </a:extLst>
          </p:cNvPr>
          <p:cNvPicPr>
            <a:picLocks noChangeAspect="1"/>
          </p:cNvPicPr>
          <p:nvPr/>
        </p:nvPicPr>
        <p:blipFill>
          <a:blip r:embed="rId4"/>
          <a:stretch>
            <a:fillRect/>
          </a:stretch>
        </p:blipFill>
        <p:spPr>
          <a:xfrm>
            <a:off x="6816197" y="2274145"/>
            <a:ext cx="192635" cy="182880"/>
          </a:xfrm>
          <a:prstGeom prst="rect">
            <a:avLst/>
          </a:prstGeom>
        </p:spPr>
      </p:pic>
      <p:pic>
        <p:nvPicPr>
          <p:cNvPr id="56" name="Picture 55">
            <a:extLst>
              <a:ext uri="{FF2B5EF4-FFF2-40B4-BE49-F238E27FC236}">
                <a16:creationId xmlns:a16="http://schemas.microsoft.com/office/drawing/2014/main" id="{C34589DB-0EC7-0B6A-FD58-6478A643A912}"/>
              </a:ext>
            </a:extLst>
          </p:cNvPr>
          <p:cNvPicPr>
            <a:picLocks noChangeAspect="1"/>
          </p:cNvPicPr>
          <p:nvPr/>
        </p:nvPicPr>
        <p:blipFill>
          <a:blip r:embed="rId10"/>
          <a:stretch>
            <a:fillRect/>
          </a:stretch>
        </p:blipFill>
        <p:spPr>
          <a:xfrm>
            <a:off x="8984203" y="2457703"/>
            <a:ext cx="187891" cy="182880"/>
          </a:xfrm>
          <a:prstGeom prst="rect">
            <a:avLst/>
          </a:prstGeom>
        </p:spPr>
      </p:pic>
      <p:pic>
        <p:nvPicPr>
          <p:cNvPr id="57" name="Picture 56">
            <a:extLst>
              <a:ext uri="{FF2B5EF4-FFF2-40B4-BE49-F238E27FC236}">
                <a16:creationId xmlns:a16="http://schemas.microsoft.com/office/drawing/2014/main" id="{026C1890-B518-820A-14CB-3B6EA808AAA5}"/>
              </a:ext>
            </a:extLst>
          </p:cNvPr>
          <p:cNvPicPr>
            <a:picLocks noChangeAspect="1"/>
          </p:cNvPicPr>
          <p:nvPr/>
        </p:nvPicPr>
        <p:blipFill>
          <a:blip r:embed="rId4"/>
          <a:stretch>
            <a:fillRect/>
          </a:stretch>
        </p:blipFill>
        <p:spPr>
          <a:xfrm>
            <a:off x="8775714" y="2457702"/>
            <a:ext cx="192635" cy="182880"/>
          </a:xfrm>
          <a:prstGeom prst="rect">
            <a:avLst/>
          </a:prstGeom>
        </p:spPr>
      </p:pic>
      <p:pic>
        <p:nvPicPr>
          <p:cNvPr id="59" name="Picture 58">
            <a:extLst>
              <a:ext uri="{FF2B5EF4-FFF2-40B4-BE49-F238E27FC236}">
                <a16:creationId xmlns:a16="http://schemas.microsoft.com/office/drawing/2014/main" id="{0DFC4470-A9F3-15F3-3724-62BB1C1284AB}"/>
              </a:ext>
            </a:extLst>
          </p:cNvPr>
          <p:cNvPicPr>
            <a:picLocks noChangeAspect="1"/>
          </p:cNvPicPr>
          <p:nvPr/>
        </p:nvPicPr>
        <p:blipFill>
          <a:blip r:embed="rId4"/>
          <a:stretch>
            <a:fillRect/>
          </a:stretch>
        </p:blipFill>
        <p:spPr>
          <a:xfrm>
            <a:off x="4863146" y="3812205"/>
            <a:ext cx="192635" cy="182880"/>
          </a:xfrm>
          <a:prstGeom prst="rect">
            <a:avLst/>
          </a:prstGeom>
        </p:spPr>
      </p:pic>
      <p:pic>
        <p:nvPicPr>
          <p:cNvPr id="60" name="Picture 59">
            <a:extLst>
              <a:ext uri="{FF2B5EF4-FFF2-40B4-BE49-F238E27FC236}">
                <a16:creationId xmlns:a16="http://schemas.microsoft.com/office/drawing/2014/main" id="{4FCC7FED-B9BA-A3AA-E451-E35FE911B503}"/>
              </a:ext>
            </a:extLst>
          </p:cNvPr>
          <p:cNvPicPr>
            <a:picLocks noChangeAspect="1"/>
          </p:cNvPicPr>
          <p:nvPr/>
        </p:nvPicPr>
        <p:blipFill>
          <a:blip r:embed="rId9"/>
          <a:stretch>
            <a:fillRect/>
          </a:stretch>
        </p:blipFill>
        <p:spPr>
          <a:xfrm>
            <a:off x="10299383" y="3749293"/>
            <a:ext cx="188104" cy="182880"/>
          </a:xfrm>
          <a:prstGeom prst="rect">
            <a:avLst/>
          </a:prstGeom>
        </p:spPr>
      </p:pic>
      <p:pic>
        <p:nvPicPr>
          <p:cNvPr id="61" name="Picture 60">
            <a:extLst>
              <a:ext uri="{FF2B5EF4-FFF2-40B4-BE49-F238E27FC236}">
                <a16:creationId xmlns:a16="http://schemas.microsoft.com/office/drawing/2014/main" id="{9754B6BA-126D-B337-A48A-2F8EDE1F5A85}"/>
              </a:ext>
            </a:extLst>
          </p:cNvPr>
          <p:cNvPicPr>
            <a:picLocks noChangeAspect="1"/>
          </p:cNvPicPr>
          <p:nvPr/>
        </p:nvPicPr>
        <p:blipFill>
          <a:blip r:embed="rId4"/>
          <a:stretch>
            <a:fillRect/>
          </a:stretch>
        </p:blipFill>
        <p:spPr>
          <a:xfrm>
            <a:off x="10200800" y="2361712"/>
            <a:ext cx="192635" cy="182880"/>
          </a:xfrm>
          <a:prstGeom prst="rect">
            <a:avLst/>
          </a:prstGeom>
        </p:spPr>
      </p:pic>
      <p:pic>
        <p:nvPicPr>
          <p:cNvPr id="62" name="Picture 61">
            <a:extLst>
              <a:ext uri="{FF2B5EF4-FFF2-40B4-BE49-F238E27FC236}">
                <a16:creationId xmlns:a16="http://schemas.microsoft.com/office/drawing/2014/main" id="{97C1A0D7-43D6-1FE2-C5A2-25422C29085E}"/>
              </a:ext>
            </a:extLst>
          </p:cNvPr>
          <p:cNvPicPr>
            <a:picLocks noChangeAspect="1"/>
          </p:cNvPicPr>
          <p:nvPr/>
        </p:nvPicPr>
        <p:blipFill>
          <a:blip r:embed="rId6"/>
          <a:stretch>
            <a:fillRect/>
          </a:stretch>
        </p:blipFill>
        <p:spPr>
          <a:xfrm>
            <a:off x="8579988" y="6128844"/>
            <a:ext cx="195760" cy="182880"/>
          </a:xfrm>
          <a:prstGeom prst="rect">
            <a:avLst/>
          </a:prstGeom>
        </p:spPr>
      </p:pic>
      <p:pic>
        <p:nvPicPr>
          <p:cNvPr id="63" name="Picture 62">
            <a:extLst>
              <a:ext uri="{FF2B5EF4-FFF2-40B4-BE49-F238E27FC236}">
                <a16:creationId xmlns:a16="http://schemas.microsoft.com/office/drawing/2014/main" id="{B2DB90FD-5D88-BB4B-F4B4-1A66AAF2BD22}"/>
              </a:ext>
            </a:extLst>
          </p:cNvPr>
          <p:cNvPicPr>
            <a:picLocks noChangeAspect="1"/>
          </p:cNvPicPr>
          <p:nvPr/>
        </p:nvPicPr>
        <p:blipFill>
          <a:blip r:embed="rId4"/>
          <a:stretch>
            <a:fillRect/>
          </a:stretch>
        </p:blipFill>
        <p:spPr>
          <a:xfrm>
            <a:off x="8355729" y="6128844"/>
            <a:ext cx="192635" cy="182880"/>
          </a:xfrm>
          <a:prstGeom prst="rect">
            <a:avLst/>
          </a:prstGeom>
        </p:spPr>
      </p:pic>
      <p:pic>
        <p:nvPicPr>
          <p:cNvPr id="65" name="Picture 64">
            <a:extLst>
              <a:ext uri="{FF2B5EF4-FFF2-40B4-BE49-F238E27FC236}">
                <a16:creationId xmlns:a16="http://schemas.microsoft.com/office/drawing/2014/main" id="{96087853-5B14-84FD-035E-2DD82F7AE5F6}"/>
              </a:ext>
            </a:extLst>
          </p:cNvPr>
          <p:cNvPicPr>
            <a:picLocks noChangeAspect="1"/>
          </p:cNvPicPr>
          <p:nvPr/>
        </p:nvPicPr>
        <p:blipFill>
          <a:blip r:embed="rId4"/>
          <a:stretch>
            <a:fillRect/>
          </a:stretch>
        </p:blipFill>
        <p:spPr>
          <a:xfrm>
            <a:off x="7504899" y="4457214"/>
            <a:ext cx="192635" cy="182880"/>
          </a:xfrm>
          <a:prstGeom prst="rect">
            <a:avLst/>
          </a:prstGeom>
        </p:spPr>
      </p:pic>
      <p:pic>
        <p:nvPicPr>
          <p:cNvPr id="66" name="Picture 65">
            <a:extLst>
              <a:ext uri="{FF2B5EF4-FFF2-40B4-BE49-F238E27FC236}">
                <a16:creationId xmlns:a16="http://schemas.microsoft.com/office/drawing/2014/main" id="{C4D2D1A8-972A-C120-F986-7E81ABA4636F}"/>
              </a:ext>
            </a:extLst>
          </p:cNvPr>
          <p:cNvPicPr>
            <a:picLocks noChangeAspect="1"/>
          </p:cNvPicPr>
          <p:nvPr/>
        </p:nvPicPr>
        <p:blipFill>
          <a:blip r:embed="rId4"/>
          <a:stretch>
            <a:fillRect/>
          </a:stretch>
        </p:blipFill>
        <p:spPr>
          <a:xfrm>
            <a:off x="4670511" y="1351614"/>
            <a:ext cx="192635" cy="182880"/>
          </a:xfrm>
          <a:prstGeom prst="rect">
            <a:avLst/>
          </a:prstGeom>
        </p:spPr>
      </p:pic>
      <p:sp>
        <p:nvSpPr>
          <p:cNvPr id="67" name="Rectangle: Rounded Corners 66">
            <a:extLst>
              <a:ext uri="{FF2B5EF4-FFF2-40B4-BE49-F238E27FC236}">
                <a16:creationId xmlns:a16="http://schemas.microsoft.com/office/drawing/2014/main" id="{C763B3CB-1FD1-37B1-E3C4-C1F0351EC183}"/>
              </a:ext>
            </a:extLst>
          </p:cNvPr>
          <p:cNvSpPr/>
          <p:nvPr/>
        </p:nvSpPr>
        <p:spPr>
          <a:xfrm>
            <a:off x="763051" y="6628486"/>
            <a:ext cx="1046018"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1.9 days</a:t>
            </a:r>
          </a:p>
        </p:txBody>
      </p:sp>
      <p:sp>
        <p:nvSpPr>
          <p:cNvPr id="68" name="Rectangle: Rounded Corners 67">
            <a:extLst>
              <a:ext uri="{FF2B5EF4-FFF2-40B4-BE49-F238E27FC236}">
                <a16:creationId xmlns:a16="http://schemas.microsoft.com/office/drawing/2014/main" id="{E6D7C02A-53B2-ED09-2BBF-E34CE2ED44A5}"/>
              </a:ext>
            </a:extLst>
          </p:cNvPr>
          <p:cNvSpPr/>
          <p:nvPr/>
        </p:nvSpPr>
        <p:spPr>
          <a:xfrm>
            <a:off x="2026677" y="6628486"/>
            <a:ext cx="1388466"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2 days</a:t>
            </a:r>
          </a:p>
        </p:txBody>
      </p:sp>
      <p:sp>
        <p:nvSpPr>
          <p:cNvPr id="69" name="Rectangle: Rounded Corners 68">
            <a:extLst>
              <a:ext uri="{FF2B5EF4-FFF2-40B4-BE49-F238E27FC236}">
                <a16:creationId xmlns:a16="http://schemas.microsoft.com/office/drawing/2014/main" id="{4CB19513-09A5-7C3D-9AB6-8422584DFF4D}"/>
              </a:ext>
            </a:extLst>
          </p:cNvPr>
          <p:cNvSpPr/>
          <p:nvPr/>
        </p:nvSpPr>
        <p:spPr>
          <a:xfrm>
            <a:off x="3591186" y="6628485"/>
            <a:ext cx="1175643"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3 days</a:t>
            </a:r>
          </a:p>
        </p:txBody>
      </p:sp>
      <p:sp>
        <p:nvSpPr>
          <p:cNvPr id="70" name="Rectangle: Rounded Corners 69">
            <a:extLst>
              <a:ext uri="{FF2B5EF4-FFF2-40B4-BE49-F238E27FC236}">
                <a16:creationId xmlns:a16="http://schemas.microsoft.com/office/drawing/2014/main" id="{0EA4B266-8D9D-01D3-D8C2-1B855C0516EF}"/>
              </a:ext>
            </a:extLst>
          </p:cNvPr>
          <p:cNvSpPr/>
          <p:nvPr/>
        </p:nvSpPr>
        <p:spPr>
          <a:xfrm>
            <a:off x="4900863" y="6628485"/>
            <a:ext cx="793356"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3.6 days</a:t>
            </a:r>
          </a:p>
        </p:txBody>
      </p:sp>
      <p:sp>
        <p:nvSpPr>
          <p:cNvPr id="71" name="Rectangle: Rounded Corners 70">
            <a:extLst>
              <a:ext uri="{FF2B5EF4-FFF2-40B4-BE49-F238E27FC236}">
                <a16:creationId xmlns:a16="http://schemas.microsoft.com/office/drawing/2014/main" id="{6143A6E0-D36F-F9E4-8FE9-0FEBF0BBA6C0}"/>
              </a:ext>
            </a:extLst>
          </p:cNvPr>
          <p:cNvSpPr/>
          <p:nvPr/>
        </p:nvSpPr>
        <p:spPr>
          <a:xfrm>
            <a:off x="5798994" y="6628484"/>
            <a:ext cx="1031298"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2 days</a:t>
            </a:r>
          </a:p>
        </p:txBody>
      </p:sp>
      <p:sp>
        <p:nvSpPr>
          <p:cNvPr id="72" name="Rectangle: Rounded Corners 71">
            <a:extLst>
              <a:ext uri="{FF2B5EF4-FFF2-40B4-BE49-F238E27FC236}">
                <a16:creationId xmlns:a16="http://schemas.microsoft.com/office/drawing/2014/main" id="{DFEE22A6-52C0-B110-3705-ADC1FFC8E042}"/>
              </a:ext>
            </a:extLst>
          </p:cNvPr>
          <p:cNvSpPr/>
          <p:nvPr/>
        </p:nvSpPr>
        <p:spPr>
          <a:xfrm>
            <a:off x="6957911" y="6628483"/>
            <a:ext cx="1192845"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7.4 days</a:t>
            </a:r>
          </a:p>
        </p:txBody>
      </p:sp>
      <p:sp>
        <p:nvSpPr>
          <p:cNvPr id="73" name="Rectangle: Rounded Corners 72">
            <a:extLst>
              <a:ext uri="{FF2B5EF4-FFF2-40B4-BE49-F238E27FC236}">
                <a16:creationId xmlns:a16="http://schemas.microsoft.com/office/drawing/2014/main" id="{46EA35D5-3CAF-1C72-C888-EB28A154134C}"/>
              </a:ext>
            </a:extLst>
          </p:cNvPr>
          <p:cNvSpPr/>
          <p:nvPr/>
        </p:nvSpPr>
        <p:spPr>
          <a:xfrm>
            <a:off x="8250815" y="6628483"/>
            <a:ext cx="1086718"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3.1 days</a:t>
            </a:r>
          </a:p>
        </p:txBody>
      </p:sp>
      <p:sp>
        <p:nvSpPr>
          <p:cNvPr id="74" name="Rectangle: Rounded Corners 73">
            <a:extLst>
              <a:ext uri="{FF2B5EF4-FFF2-40B4-BE49-F238E27FC236}">
                <a16:creationId xmlns:a16="http://schemas.microsoft.com/office/drawing/2014/main" id="{7F33D4BC-8C0B-3564-86E9-50CE3F000A29}"/>
              </a:ext>
            </a:extLst>
          </p:cNvPr>
          <p:cNvSpPr/>
          <p:nvPr/>
        </p:nvSpPr>
        <p:spPr>
          <a:xfrm>
            <a:off x="9466833" y="6628483"/>
            <a:ext cx="1157654"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6.5 days</a:t>
            </a:r>
          </a:p>
        </p:txBody>
      </p:sp>
      <p:sp>
        <p:nvSpPr>
          <p:cNvPr id="75" name="Rectangle: Rounded Corners 74">
            <a:extLst>
              <a:ext uri="{FF2B5EF4-FFF2-40B4-BE49-F238E27FC236}">
                <a16:creationId xmlns:a16="http://schemas.microsoft.com/office/drawing/2014/main" id="{93C64C50-66BA-A8FF-DEAF-B752967E2A53}"/>
              </a:ext>
            </a:extLst>
          </p:cNvPr>
          <p:cNvSpPr/>
          <p:nvPr/>
        </p:nvSpPr>
        <p:spPr>
          <a:xfrm>
            <a:off x="10761119" y="6628483"/>
            <a:ext cx="831239" cy="185445"/>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2 days</a:t>
            </a:r>
          </a:p>
        </p:txBody>
      </p:sp>
      <p:pic>
        <p:nvPicPr>
          <p:cNvPr id="80" name="Graphic 79" descr="Warning with solid fill">
            <a:extLst>
              <a:ext uri="{FF2B5EF4-FFF2-40B4-BE49-F238E27FC236}">
                <a16:creationId xmlns:a16="http://schemas.microsoft.com/office/drawing/2014/main" id="{1AD8E237-59F9-7956-91CA-CF56A83710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53764" y="2003060"/>
            <a:ext cx="256741" cy="256741"/>
          </a:xfrm>
          <a:prstGeom prst="rect">
            <a:avLst/>
          </a:prstGeom>
        </p:spPr>
      </p:pic>
      <p:pic>
        <p:nvPicPr>
          <p:cNvPr id="82" name="Graphic 81" descr="Warning with solid fill">
            <a:extLst>
              <a:ext uri="{FF2B5EF4-FFF2-40B4-BE49-F238E27FC236}">
                <a16:creationId xmlns:a16="http://schemas.microsoft.com/office/drawing/2014/main" id="{BAF4A415-657E-67CF-7848-2639B8DDC5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05669" y="2054509"/>
            <a:ext cx="256741" cy="256741"/>
          </a:xfrm>
          <a:prstGeom prst="rect">
            <a:avLst/>
          </a:prstGeom>
        </p:spPr>
      </p:pic>
      <p:pic>
        <p:nvPicPr>
          <p:cNvPr id="84" name="Graphic 83" descr="Warning with solid fill">
            <a:extLst>
              <a:ext uri="{FF2B5EF4-FFF2-40B4-BE49-F238E27FC236}">
                <a16:creationId xmlns:a16="http://schemas.microsoft.com/office/drawing/2014/main" id="{C73D7D5D-2AFD-AFE1-D6DA-59F7194384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1728" y="62881"/>
            <a:ext cx="262572" cy="262572"/>
          </a:xfrm>
          <a:prstGeom prst="rect">
            <a:avLst/>
          </a:prstGeom>
        </p:spPr>
      </p:pic>
      <p:pic>
        <p:nvPicPr>
          <p:cNvPr id="3" name="Picture 2">
            <a:extLst>
              <a:ext uri="{FF2B5EF4-FFF2-40B4-BE49-F238E27FC236}">
                <a16:creationId xmlns:a16="http://schemas.microsoft.com/office/drawing/2014/main" id="{FE2BD289-D6A8-3746-8658-621BB5F8732F}"/>
              </a:ext>
            </a:extLst>
          </p:cNvPr>
          <p:cNvPicPr>
            <a:picLocks noChangeAspect="1"/>
          </p:cNvPicPr>
          <p:nvPr/>
        </p:nvPicPr>
        <p:blipFill>
          <a:blip r:embed="rId3"/>
          <a:stretch>
            <a:fillRect/>
          </a:stretch>
        </p:blipFill>
        <p:spPr>
          <a:xfrm>
            <a:off x="4283128" y="1995761"/>
            <a:ext cx="180474" cy="182880"/>
          </a:xfrm>
          <a:prstGeom prst="rect">
            <a:avLst/>
          </a:prstGeom>
        </p:spPr>
      </p:pic>
      <p:pic>
        <p:nvPicPr>
          <p:cNvPr id="4" name="Picture 3">
            <a:extLst>
              <a:ext uri="{FF2B5EF4-FFF2-40B4-BE49-F238E27FC236}">
                <a16:creationId xmlns:a16="http://schemas.microsoft.com/office/drawing/2014/main" id="{287CB320-BDE8-78C1-8ABC-AB56ED14840E}"/>
              </a:ext>
            </a:extLst>
          </p:cNvPr>
          <p:cNvPicPr>
            <a:picLocks noChangeAspect="1"/>
          </p:cNvPicPr>
          <p:nvPr/>
        </p:nvPicPr>
        <p:blipFill>
          <a:blip r:embed="rId8"/>
          <a:stretch>
            <a:fillRect/>
          </a:stretch>
        </p:blipFill>
        <p:spPr>
          <a:xfrm>
            <a:off x="4473623" y="1994168"/>
            <a:ext cx="180375" cy="182880"/>
          </a:xfrm>
          <a:prstGeom prst="rect">
            <a:avLst/>
          </a:prstGeom>
        </p:spPr>
      </p:pic>
      <p:pic>
        <p:nvPicPr>
          <p:cNvPr id="26" name="Picture 25">
            <a:extLst>
              <a:ext uri="{FF2B5EF4-FFF2-40B4-BE49-F238E27FC236}">
                <a16:creationId xmlns:a16="http://schemas.microsoft.com/office/drawing/2014/main" id="{BB36B987-9951-46B1-29F7-88BC3D571B78}"/>
              </a:ext>
            </a:extLst>
          </p:cNvPr>
          <p:cNvPicPr>
            <a:picLocks noChangeAspect="1"/>
          </p:cNvPicPr>
          <p:nvPr/>
        </p:nvPicPr>
        <p:blipFill>
          <a:blip r:embed="rId3"/>
          <a:stretch>
            <a:fillRect/>
          </a:stretch>
        </p:blipFill>
        <p:spPr>
          <a:xfrm>
            <a:off x="7829393" y="1760271"/>
            <a:ext cx="180474" cy="182880"/>
          </a:xfrm>
          <a:prstGeom prst="rect">
            <a:avLst/>
          </a:prstGeom>
        </p:spPr>
      </p:pic>
      <p:pic>
        <p:nvPicPr>
          <p:cNvPr id="43" name="Picture 42">
            <a:extLst>
              <a:ext uri="{FF2B5EF4-FFF2-40B4-BE49-F238E27FC236}">
                <a16:creationId xmlns:a16="http://schemas.microsoft.com/office/drawing/2014/main" id="{00343D67-EA2C-A7B7-1943-4E7CB45B4E88}"/>
              </a:ext>
            </a:extLst>
          </p:cNvPr>
          <p:cNvPicPr>
            <a:picLocks noChangeAspect="1"/>
          </p:cNvPicPr>
          <p:nvPr/>
        </p:nvPicPr>
        <p:blipFill>
          <a:blip r:embed="rId6"/>
          <a:stretch>
            <a:fillRect/>
          </a:stretch>
        </p:blipFill>
        <p:spPr>
          <a:xfrm>
            <a:off x="10421011" y="2364070"/>
            <a:ext cx="195760" cy="182880"/>
          </a:xfrm>
          <a:prstGeom prst="rect">
            <a:avLst/>
          </a:prstGeom>
        </p:spPr>
      </p:pic>
      <p:pic>
        <p:nvPicPr>
          <p:cNvPr id="53" name="Graphic 52" descr="Warning with solid fill">
            <a:extLst>
              <a:ext uri="{FF2B5EF4-FFF2-40B4-BE49-F238E27FC236}">
                <a16:creationId xmlns:a16="http://schemas.microsoft.com/office/drawing/2014/main" id="{5D1AA14A-A0E2-9EF6-81E1-119524BDE3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11760" y="1605432"/>
            <a:ext cx="256741" cy="256741"/>
          </a:xfrm>
          <a:prstGeom prst="rect">
            <a:avLst/>
          </a:prstGeom>
        </p:spPr>
      </p:pic>
      <p:pic>
        <p:nvPicPr>
          <p:cNvPr id="58" name="Graphic 57" descr="Warning with solid fill">
            <a:extLst>
              <a:ext uri="{FF2B5EF4-FFF2-40B4-BE49-F238E27FC236}">
                <a16:creationId xmlns:a16="http://schemas.microsoft.com/office/drawing/2014/main" id="{22A8E1FE-0424-F7C8-46B1-5F43D734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4180" y="2561780"/>
            <a:ext cx="256741" cy="256741"/>
          </a:xfrm>
          <a:prstGeom prst="rect">
            <a:avLst/>
          </a:prstGeom>
        </p:spPr>
      </p:pic>
      <p:pic>
        <p:nvPicPr>
          <p:cNvPr id="64" name="Graphic 63" descr="Warning with solid fill">
            <a:extLst>
              <a:ext uri="{FF2B5EF4-FFF2-40B4-BE49-F238E27FC236}">
                <a16:creationId xmlns:a16="http://schemas.microsoft.com/office/drawing/2014/main" id="{F1888961-5B10-F119-D3E0-3A450E3CE9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04578" y="4790606"/>
            <a:ext cx="256741" cy="256741"/>
          </a:xfrm>
          <a:prstGeom prst="rect">
            <a:avLst/>
          </a:prstGeom>
        </p:spPr>
      </p:pic>
      <p:sp>
        <p:nvSpPr>
          <p:cNvPr id="87" name="TextBox 86">
            <a:extLst>
              <a:ext uri="{FF2B5EF4-FFF2-40B4-BE49-F238E27FC236}">
                <a16:creationId xmlns:a16="http://schemas.microsoft.com/office/drawing/2014/main" id="{086846BD-515E-238D-8AA1-C8B2A1EA49F7}"/>
              </a:ext>
            </a:extLst>
          </p:cNvPr>
          <p:cNvSpPr txBox="1"/>
          <p:nvPr/>
        </p:nvSpPr>
        <p:spPr>
          <a:xfrm>
            <a:off x="319108" y="768908"/>
            <a:ext cx="1609269" cy="230832"/>
          </a:xfrm>
          <a:prstGeom prst="leftRightArrow">
            <a:avLst>
              <a:gd name="adj1" fmla="val 100000"/>
              <a:gd name="adj2" fmla="val 12085"/>
            </a:avLst>
          </a:prstGeom>
          <a:solidFill>
            <a:schemeClr val="bg1"/>
          </a:solidFill>
          <a:ln>
            <a:solidFill>
              <a:schemeClr val="accent2">
                <a:lumMod val="20000"/>
                <a:lumOff val="8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Request submission stage</a:t>
            </a:r>
          </a:p>
        </p:txBody>
      </p:sp>
      <p:sp>
        <p:nvSpPr>
          <p:cNvPr id="88" name="TextBox 87">
            <a:extLst>
              <a:ext uri="{FF2B5EF4-FFF2-40B4-BE49-F238E27FC236}">
                <a16:creationId xmlns:a16="http://schemas.microsoft.com/office/drawing/2014/main" id="{19F0DCA2-6D6F-54DF-0412-13A3C1A29E0B}"/>
              </a:ext>
            </a:extLst>
          </p:cNvPr>
          <p:cNvSpPr txBox="1"/>
          <p:nvPr/>
        </p:nvSpPr>
        <p:spPr>
          <a:xfrm>
            <a:off x="1928377" y="777453"/>
            <a:ext cx="6222379" cy="234450"/>
          </a:xfrm>
          <a:prstGeom prst="leftRightArrow">
            <a:avLst>
              <a:gd name="adj1" fmla="val 100000"/>
              <a:gd name="adj2" fmla="val 12085"/>
            </a:avLst>
          </a:prstGeom>
          <a:solidFill>
            <a:schemeClr val="bg1"/>
          </a:solidFill>
          <a:ln>
            <a:solidFill>
              <a:schemeClr val="accent2">
                <a:lumMod val="20000"/>
                <a:lumOff val="8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Quote Creation process</a:t>
            </a:r>
          </a:p>
        </p:txBody>
      </p:sp>
      <p:sp>
        <p:nvSpPr>
          <p:cNvPr id="89" name="TextBox 88">
            <a:extLst>
              <a:ext uri="{FF2B5EF4-FFF2-40B4-BE49-F238E27FC236}">
                <a16:creationId xmlns:a16="http://schemas.microsoft.com/office/drawing/2014/main" id="{BD32C7E3-C323-3D34-3BEE-83CE8CE19B5C}"/>
              </a:ext>
            </a:extLst>
          </p:cNvPr>
          <p:cNvSpPr txBox="1"/>
          <p:nvPr/>
        </p:nvSpPr>
        <p:spPr>
          <a:xfrm>
            <a:off x="8160759" y="779539"/>
            <a:ext cx="1226127" cy="239026"/>
          </a:xfrm>
          <a:prstGeom prst="leftRightArrow">
            <a:avLst>
              <a:gd name="adj1" fmla="val 100000"/>
              <a:gd name="adj2" fmla="val 12085"/>
            </a:avLst>
          </a:prstGeom>
          <a:solidFill>
            <a:schemeClr val="bg1"/>
          </a:solidFill>
          <a:ln>
            <a:solidFill>
              <a:schemeClr val="accent2">
                <a:lumMod val="20000"/>
                <a:lumOff val="8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Pricing stage</a:t>
            </a:r>
          </a:p>
        </p:txBody>
      </p:sp>
      <p:sp>
        <p:nvSpPr>
          <p:cNvPr id="90" name="TextBox 89">
            <a:extLst>
              <a:ext uri="{FF2B5EF4-FFF2-40B4-BE49-F238E27FC236}">
                <a16:creationId xmlns:a16="http://schemas.microsoft.com/office/drawing/2014/main" id="{E7BA54CF-F57A-B199-5855-171939F61D50}"/>
              </a:ext>
            </a:extLst>
          </p:cNvPr>
          <p:cNvSpPr txBox="1"/>
          <p:nvPr/>
        </p:nvSpPr>
        <p:spPr>
          <a:xfrm>
            <a:off x="9386886" y="778873"/>
            <a:ext cx="1301544" cy="230832"/>
          </a:xfrm>
          <a:prstGeom prst="leftRightArrow">
            <a:avLst>
              <a:gd name="adj1" fmla="val 100000"/>
              <a:gd name="adj2" fmla="val 12085"/>
            </a:avLst>
          </a:prstGeom>
          <a:solidFill>
            <a:schemeClr val="bg1"/>
          </a:solidFill>
          <a:ln>
            <a:solidFill>
              <a:schemeClr val="accent2">
                <a:lumMod val="20000"/>
                <a:lumOff val="8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Documentation stage</a:t>
            </a:r>
          </a:p>
        </p:txBody>
      </p:sp>
      <p:sp>
        <p:nvSpPr>
          <p:cNvPr id="91" name="TextBox 90">
            <a:extLst>
              <a:ext uri="{FF2B5EF4-FFF2-40B4-BE49-F238E27FC236}">
                <a16:creationId xmlns:a16="http://schemas.microsoft.com/office/drawing/2014/main" id="{CBEBC99E-4201-6AFE-C679-F2F969230C77}"/>
              </a:ext>
            </a:extLst>
          </p:cNvPr>
          <p:cNvSpPr txBox="1"/>
          <p:nvPr/>
        </p:nvSpPr>
        <p:spPr>
          <a:xfrm>
            <a:off x="10664120" y="784067"/>
            <a:ext cx="1025236" cy="230000"/>
          </a:xfrm>
          <a:prstGeom prst="leftRightArrow">
            <a:avLst>
              <a:gd name="adj1" fmla="val 100000"/>
              <a:gd name="adj2" fmla="val 12085"/>
            </a:avLst>
          </a:prstGeom>
          <a:solidFill>
            <a:schemeClr val="bg1"/>
          </a:solidFill>
          <a:ln>
            <a:solidFill>
              <a:schemeClr val="accent2">
                <a:lumMod val="20000"/>
                <a:lumOff val="8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Delivery stage</a:t>
            </a:r>
          </a:p>
        </p:txBody>
      </p:sp>
    </p:spTree>
    <p:extLst>
      <p:ext uri="{BB962C8B-B14F-4D97-AF65-F5344CB8AC3E}">
        <p14:creationId xmlns:p14="http://schemas.microsoft.com/office/powerpoint/2010/main" val="3357134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5F43-E8B3-5E1D-7DA5-B347AA1CA894}"/>
              </a:ext>
            </a:extLst>
          </p:cNvPr>
          <p:cNvSpPr>
            <a:spLocks noGrp="1"/>
          </p:cNvSpPr>
          <p:nvPr>
            <p:ph type="title"/>
          </p:nvPr>
        </p:nvSpPr>
        <p:spPr>
          <a:xfrm>
            <a:off x="616527" y="436866"/>
            <a:ext cx="10515600" cy="640080"/>
          </a:xfrm>
        </p:spPr>
        <p:txBody>
          <a:bodyPr/>
          <a:lstStyle/>
          <a:p>
            <a:r>
              <a:rPr lang="en-US" dirty="0"/>
              <a:t>Fishbone diagram</a:t>
            </a:r>
          </a:p>
        </p:txBody>
      </p:sp>
      <p:sp>
        <p:nvSpPr>
          <p:cNvPr id="30" name="Footer Placeholder 29">
            <a:extLst>
              <a:ext uri="{FF2B5EF4-FFF2-40B4-BE49-F238E27FC236}">
                <a16:creationId xmlns:a16="http://schemas.microsoft.com/office/drawing/2014/main" id="{0A6E78D2-1C32-3C10-CC03-EC0061CC9B19}"/>
              </a:ext>
            </a:extLst>
          </p:cNvPr>
          <p:cNvSpPr>
            <a:spLocks noGrp="1"/>
          </p:cNvSpPr>
          <p:nvPr>
            <p:ph type="ftr" sz="quarter" idx="11"/>
          </p:nvPr>
        </p:nvSpPr>
        <p:spPr/>
        <p:txBody>
          <a:bodyPr/>
          <a:lstStyle/>
          <a:p>
            <a:r>
              <a:rPr lang="en-US"/>
              <a:t>SCM517_CaseStudy_2023</a:t>
            </a:r>
            <a:endParaRPr lang="en-US" dirty="0"/>
          </a:p>
        </p:txBody>
      </p:sp>
      <p:sp>
        <p:nvSpPr>
          <p:cNvPr id="31" name="Slide Number Placeholder 30">
            <a:extLst>
              <a:ext uri="{FF2B5EF4-FFF2-40B4-BE49-F238E27FC236}">
                <a16:creationId xmlns:a16="http://schemas.microsoft.com/office/drawing/2014/main" id="{2EE689BD-D0CB-0862-D9ED-E7FB6738014F}"/>
              </a:ext>
            </a:extLst>
          </p:cNvPr>
          <p:cNvSpPr>
            <a:spLocks noGrp="1"/>
          </p:cNvSpPr>
          <p:nvPr>
            <p:ph type="sldNum" sz="quarter" idx="12"/>
          </p:nvPr>
        </p:nvSpPr>
        <p:spPr/>
        <p:txBody>
          <a:bodyPr/>
          <a:lstStyle/>
          <a:p>
            <a:fld id="{B5CEABB6-07DC-46E8-9B57-56EC44A396E5}" type="slidenum">
              <a:rPr lang="en-US" smtClean="0"/>
              <a:t>33</a:t>
            </a:fld>
            <a:endParaRPr lang="en-US" dirty="0"/>
          </a:p>
        </p:txBody>
      </p:sp>
      <p:cxnSp>
        <p:nvCxnSpPr>
          <p:cNvPr id="33" name="Straight Connector 32">
            <a:extLst>
              <a:ext uri="{FF2B5EF4-FFF2-40B4-BE49-F238E27FC236}">
                <a16:creationId xmlns:a16="http://schemas.microsoft.com/office/drawing/2014/main" id="{13F624B8-CB33-D9BE-5188-0B00561A591C}"/>
              </a:ext>
            </a:extLst>
          </p:cNvPr>
          <p:cNvCxnSpPr>
            <a:cxnSpLocks/>
          </p:cNvCxnSpPr>
          <p:nvPr/>
        </p:nvCxnSpPr>
        <p:spPr>
          <a:xfrm>
            <a:off x="796636" y="3622964"/>
            <a:ext cx="87976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F04472-2C8F-0314-5ACA-9FB7D03E66C3}"/>
              </a:ext>
            </a:extLst>
          </p:cNvPr>
          <p:cNvCxnSpPr>
            <a:cxnSpLocks/>
          </p:cNvCxnSpPr>
          <p:nvPr/>
        </p:nvCxnSpPr>
        <p:spPr>
          <a:xfrm flipH="1" flipV="1">
            <a:off x="2098964" y="1655618"/>
            <a:ext cx="1004454" cy="1967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8CA579-F14D-B35D-FEE0-84261D8E68F0}"/>
              </a:ext>
            </a:extLst>
          </p:cNvPr>
          <p:cNvCxnSpPr>
            <a:cxnSpLocks/>
          </p:cNvCxnSpPr>
          <p:nvPr/>
        </p:nvCxnSpPr>
        <p:spPr>
          <a:xfrm flipH="1" flipV="1">
            <a:off x="4734791" y="1655618"/>
            <a:ext cx="1004454" cy="1967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495D7F-F726-0258-ECF8-BEA65C033692}"/>
              </a:ext>
            </a:extLst>
          </p:cNvPr>
          <p:cNvCxnSpPr>
            <a:cxnSpLocks/>
          </p:cNvCxnSpPr>
          <p:nvPr/>
        </p:nvCxnSpPr>
        <p:spPr>
          <a:xfrm flipH="1" flipV="1">
            <a:off x="7370619" y="1655618"/>
            <a:ext cx="1004454" cy="1967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02D6321-B655-3BF1-3022-40887471C96A}"/>
              </a:ext>
            </a:extLst>
          </p:cNvPr>
          <p:cNvCxnSpPr>
            <a:cxnSpLocks/>
          </p:cNvCxnSpPr>
          <p:nvPr/>
        </p:nvCxnSpPr>
        <p:spPr>
          <a:xfrm flipH="1">
            <a:off x="2098964" y="3622964"/>
            <a:ext cx="1004454" cy="1967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B97C1A7-0D46-4787-C8BB-5EAF43946898}"/>
              </a:ext>
            </a:extLst>
          </p:cNvPr>
          <p:cNvCxnSpPr>
            <a:cxnSpLocks/>
          </p:cNvCxnSpPr>
          <p:nvPr/>
        </p:nvCxnSpPr>
        <p:spPr>
          <a:xfrm flipH="1">
            <a:off x="4734791" y="3622964"/>
            <a:ext cx="1004454" cy="1967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891C45-96B2-0AB3-D040-68999E4FC7CE}"/>
              </a:ext>
            </a:extLst>
          </p:cNvPr>
          <p:cNvCxnSpPr>
            <a:cxnSpLocks/>
          </p:cNvCxnSpPr>
          <p:nvPr/>
        </p:nvCxnSpPr>
        <p:spPr>
          <a:xfrm flipH="1">
            <a:off x="7370619" y="3622964"/>
            <a:ext cx="1004454" cy="1967346"/>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4C987DE5-B27E-3936-250E-8246B1CFD9AB}"/>
              </a:ext>
            </a:extLst>
          </p:cNvPr>
          <p:cNvSpPr/>
          <p:nvPr/>
        </p:nvSpPr>
        <p:spPr>
          <a:xfrm>
            <a:off x="9247909" y="2944091"/>
            <a:ext cx="2313709" cy="12538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rPr>
              <a:t>EFFECT</a:t>
            </a:r>
          </a:p>
          <a:p>
            <a:pPr algn="ctr"/>
            <a:endParaRPr lang="en-US" sz="1400" b="1" dirty="0">
              <a:solidFill>
                <a:schemeClr val="tx1"/>
              </a:solidFill>
            </a:endParaRPr>
          </a:p>
          <a:p>
            <a:pPr algn="ctr"/>
            <a:r>
              <a:rPr lang="en-US" sz="1400" b="1" dirty="0">
                <a:solidFill>
                  <a:schemeClr val="tx1"/>
                </a:solidFill>
              </a:rPr>
              <a:t>Increase in the Overall Cycle time</a:t>
            </a:r>
          </a:p>
        </p:txBody>
      </p:sp>
      <p:sp>
        <p:nvSpPr>
          <p:cNvPr id="44" name="Rectangle 43">
            <a:extLst>
              <a:ext uri="{FF2B5EF4-FFF2-40B4-BE49-F238E27FC236}">
                <a16:creationId xmlns:a16="http://schemas.microsoft.com/office/drawing/2014/main" id="{93F3138F-4193-9B0C-6C65-664612D1B1E2}"/>
              </a:ext>
            </a:extLst>
          </p:cNvPr>
          <p:cNvSpPr/>
          <p:nvPr/>
        </p:nvSpPr>
        <p:spPr>
          <a:xfrm>
            <a:off x="1388918" y="1371595"/>
            <a:ext cx="1420091" cy="166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METHODS</a:t>
            </a:r>
          </a:p>
        </p:txBody>
      </p:sp>
      <p:sp>
        <p:nvSpPr>
          <p:cNvPr id="47" name="Rectangle 46">
            <a:extLst>
              <a:ext uri="{FF2B5EF4-FFF2-40B4-BE49-F238E27FC236}">
                <a16:creationId xmlns:a16="http://schemas.microsoft.com/office/drawing/2014/main" id="{C07C790C-D1B8-F513-A8DD-03B3814C0CA8}"/>
              </a:ext>
            </a:extLst>
          </p:cNvPr>
          <p:cNvSpPr/>
          <p:nvPr/>
        </p:nvSpPr>
        <p:spPr>
          <a:xfrm>
            <a:off x="4024745" y="1371595"/>
            <a:ext cx="1420091" cy="166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MEASURE</a:t>
            </a:r>
          </a:p>
        </p:txBody>
      </p:sp>
      <p:sp>
        <p:nvSpPr>
          <p:cNvPr id="48" name="Rectangle 47">
            <a:extLst>
              <a:ext uri="{FF2B5EF4-FFF2-40B4-BE49-F238E27FC236}">
                <a16:creationId xmlns:a16="http://schemas.microsoft.com/office/drawing/2014/main" id="{E552970E-03B7-D102-D8A9-3E7B20909200}"/>
              </a:ext>
            </a:extLst>
          </p:cNvPr>
          <p:cNvSpPr/>
          <p:nvPr/>
        </p:nvSpPr>
        <p:spPr>
          <a:xfrm>
            <a:off x="6660572" y="1371595"/>
            <a:ext cx="1420091" cy="166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MATERIALS</a:t>
            </a:r>
          </a:p>
        </p:txBody>
      </p:sp>
      <p:sp>
        <p:nvSpPr>
          <p:cNvPr id="49" name="Rectangle 48">
            <a:extLst>
              <a:ext uri="{FF2B5EF4-FFF2-40B4-BE49-F238E27FC236}">
                <a16:creationId xmlns:a16="http://schemas.microsoft.com/office/drawing/2014/main" id="{EF9886F9-B72C-2BFC-482F-C78591CFD9C4}"/>
              </a:ext>
            </a:extLst>
          </p:cNvPr>
          <p:cNvSpPr/>
          <p:nvPr/>
        </p:nvSpPr>
        <p:spPr>
          <a:xfrm>
            <a:off x="1388918" y="5624940"/>
            <a:ext cx="1420091" cy="166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MOTHER NATURE</a:t>
            </a:r>
          </a:p>
        </p:txBody>
      </p:sp>
      <p:sp>
        <p:nvSpPr>
          <p:cNvPr id="50" name="Rectangle 49">
            <a:extLst>
              <a:ext uri="{FF2B5EF4-FFF2-40B4-BE49-F238E27FC236}">
                <a16:creationId xmlns:a16="http://schemas.microsoft.com/office/drawing/2014/main" id="{16680E38-DF19-39C4-24D9-E7D52CF2A53F}"/>
              </a:ext>
            </a:extLst>
          </p:cNvPr>
          <p:cNvSpPr/>
          <p:nvPr/>
        </p:nvSpPr>
        <p:spPr>
          <a:xfrm>
            <a:off x="4024745" y="5624940"/>
            <a:ext cx="1420091" cy="166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MANPOWER</a:t>
            </a:r>
          </a:p>
        </p:txBody>
      </p:sp>
      <p:sp>
        <p:nvSpPr>
          <p:cNvPr id="51" name="Rectangle 50">
            <a:extLst>
              <a:ext uri="{FF2B5EF4-FFF2-40B4-BE49-F238E27FC236}">
                <a16:creationId xmlns:a16="http://schemas.microsoft.com/office/drawing/2014/main" id="{661310E6-5AF1-4B78-C67D-D6B6CB63B7E9}"/>
              </a:ext>
            </a:extLst>
          </p:cNvPr>
          <p:cNvSpPr/>
          <p:nvPr/>
        </p:nvSpPr>
        <p:spPr>
          <a:xfrm>
            <a:off x="6660572" y="5624940"/>
            <a:ext cx="1420091" cy="166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MACHINES</a:t>
            </a:r>
          </a:p>
        </p:txBody>
      </p:sp>
      <p:sp>
        <p:nvSpPr>
          <p:cNvPr id="3" name="Rectangle 2">
            <a:extLst>
              <a:ext uri="{FF2B5EF4-FFF2-40B4-BE49-F238E27FC236}">
                <a16:creationId xmlns:a16="http://schemas.microsoft.com/office/drawing/2014/main" id="{EB2744CE-83CF-AB00-9E17-9189369C20E2}"/>
              </a:ext>
            </a:extLst>
          </p:cNvPr>
          <p:cNvSpPr/>
          <p:nvPr/>
        </p:nvSpPr>
        <p:spPr>
          <a:xfrm>
            <a:off x="964623" y="4527062"/>
            <a:ext cx="1489364" cy="381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Time diff between countries</a:t>
            </a:r>
          </a:p>
        </p:txBody>
      </p:sp>
      <p:sp>
        <p:nvSpPr>
          <p:cNvPr id="4" name="Rectangle 3">
            <a:extLst>
              <a:ext uri="{FF2B5EF4-FFF2-40B4-BE49-F238E27FC236}">
                <a16:creationId xmlns:a16="http://schemas.microsoft.com/office/drawing/2014/main" id="{CCDEBBDD-158D-151A-CFB5-07A217416D87}"/>
              </a:ext>
            </a:extLst>
          </p:cNvPr>
          <p:cNvSpPr/>
          <p:nvPr/>
        </p:nvSpPr>
        <p:spPr>
          <a:xfrm>
            <a:off x="1319645" y="3853905"/>
            <a:ext cx="1489364" cy="381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Incase of natural disasters</a:t>
            </a:r>
          </a:p>
        </p:txBody>
      </p:sp>
      <p:sp>
        <p:nvSpPr>
          <p:cNvPr id="5" name="Rectangle 4">
            <a:extLst>
              <a:ext uri="{FF2B5EF4-FFF2-40B4-BE49-F238E27FC236}">
                <a16:creationId xmlns:a16="http://schemas.microsoft.com/office/drawing/2014/main" id="{4DD7085D-B5F7-FCE1-69F3-6098CDBE693F}"/>
              </a:ext>
            </a:extLst>
          </p:cNvPr>
          <p:cNvSpPr/>
          <p:nvPr/>
        </p:nvSpPr>
        <p:spPr>
          <a:xfrm>
            <a:off x="3366655" y="4869289"/>
            <a:ext cx="1489364" cy="381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BSS are less experienced</a:t>
            </a:r>
          </a:p>
        </p:txBody>
      </p:sp>
      <p:sp>
        <p:nvSpPr>
          <p:cNvPr id="6" name="Rectangle 5">
            <a:extLst>
              <a:ext uri="{FF2B5EF4-FFF2-40B4-BE49-F238E27FC236}">
                <a16:creationId xmlns:a16="http://schemas.microsoft.com/office/drawing/2014/main" id="{A92E7F9A-37C5-CD85-96B6-A8EDEC1EA225}"/>
              </a:ext>
            </a:extLst>
          </p:cNvPr>
          <p:cNvSpPr/>
          <p:nvPr/>
        </p:nvSpPr>
        <p:spPr>
          <a:xfrm>
            <a:off x="3661064" y="4295766"/>
            <a:ext cx="1489364" cy="381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Errors are made in process</a:t>
            </a:r>
          </a:p>
        </p:txBody>
      </p:sp>
      <p:sp>
        <p:nvSpPr>
          <p:cNvPr id="7" name="Rectangle 6">
            <a:extLst>
              <a:ext uri="{FF2B5EF4-FFF2-40B4-BE49-F238E27FC236}">
                <a16:creationId xmlns:a16="http://schemas.microsoft.com/office/drawing/2014/main" id="{2E4B3039-EEA1-6044-A71B-E9EBDAEA9E01}"/>
              </a:ext>
            </a:extLst>
          </p:cNvPr>
          <p:cNvSpPr/>
          <p:nvPr/>
        </p:nvSpPr>
        <p:spPr>
          <a:xfrm>
            <a:off x="3042803" y="1832506"/>
            <a:ext cx="1752602" cy="4095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Bid value, Quantity incorrect in configuration</a:t>
            </a:r>
          </a:p>
        </p:txBody>
      </p:sp>
      <p:sp>
        <p:nvSpPr>
          <p:cNvPr id="8" name="Rectangle 7">
            <a:extLst>
              <a:ext uri="{FF2B5EF4-FFF2-40B4-BE49-F238E27FC236}">
                <a16:creationId xmlns:a16="http://schemas.microsoft.com/office/drawing/2014/main" id="{D41FA445-6A81-7448-C782-3E399C68E83E}"/>
              </a:ext>
            </a:extLst>
          </p:cNvPr>
          <p:cNvSpPr/>
          <p:nvPr/>
        </p:nvSpPr>
        <p:spPr>
          <a:xfrm>
            <a:off x="5739245" y="1793488"/>
            <a:ext cx="1752602" cy="3056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Less inventory available</a:t>
            </a:r>
          </a:p>
        </p:txBody>
      </p:sp>
      <p:sp>
        <p:nvSpPr>
          <p:cNvPr id="9" name="Rectangle 8">
            <a:extLst>
              <a:ext uri="{FF2B5EF4-FFF2-40B4-BE49-F238E27FC236}">
                <a16:creationId xmlns:a16="http://schemas.microsoft.com/office/drawing/2014/main" id="{7036CDDF-4B92-3400-4E8A-D9E08B580836}"/>
              </a:ext>
            </a:extLst>
          </p:cNvPr>
          <p:cNvSpPr/>
          <p:nvPr/>
        </p:nvSpPr>
        <p:spPr>
          <a:xfrm>
            <a:off x="6328061" y="3884971"/>
            <a:ext cx="1752602" cy="3056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No advanced system in process</a:t>
            </a:r>
          </a:p>
        </p:txBody>
      </p:sp>
      <p:sp>
        <p:nvSpPr>
          <p:cNvPr id="11" name="Rectangle 10">
            <a:extLst>
              <a:ext uri="{FF2B5EF4-FFF2-40B4-BE49-F238E27FC236}">
                <a16:creationId xmlns:a16="http://schemas.microsoft.com/office/drawing/2014/main" id="{54595960-2764-1D11-AA26-0B8879A0C32F}"/>
              </a:ext>
            </a:extLst>
          </p:cNvPr>
          <p:cNvSpPr/>
          <p:nvPr/>
        </p:nvSpPr>
        <p:spPr>
          <a:xfrm>
            <a:off x="448540" y="1855385"/>
            <a:ext cx="1752602" cy="3056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Too much documentation</a:t>
            </a:r>
          </a:p>
        </p:txBody>
      </p:sp>
      <p:sp>
        <p:nvSpPr>
          <p:cNvPr id="12" name="Rectangle 11">
            <a:extLst>
              <a:ext uri="{FF2B5EF4-FFF2-40B4-BE49-F238E27FC236}">
                <a16:creationId xmlns:a16="http://schemas.microsoft.com/office/drawing/2014/main" id="{8135AE17-E466-59E9-EACD-5E675B90D864}"/>
              </a:ext>
            </a:extLst>
          </p:cNvPr>
          <p:cNvSpPr/>
          <p:nvPr/>
        </p:nvSpPr>
        <p:spPr>
          <a:xfrm>
            <a:off x="762000" y="2413232"/>
            <a:ext cx="1752602" cy="3056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Manual Check of the missing info</a:t>
            </a:r>
          </a:p>
        </p:txBody>
      </p:sp>
      <p:sp>
        <p:nvSpPr>
          <p:cNvPr id="10" name="Rectangle 9">
            <a:extLst>
              <a:ext uri="{FF2B5EF4-FFF2-40B4-BE49-F238E27FC236}">
                <a16:creationId xmlns:a16="http://schemas.microsoft.com/office/drawing/2014/main" id="{0F48834A-30A4-12E0-E56F-395A871CB49C}"/>
              </a:ext>
            </a:extLst>
          </p:cNvPr>
          <p:cNvSpPr/>
          <p:nvPr/>
        </p:nvSpPr>
        <p:spPr>
          <a:xfrm>
            <a:off x="3990108" y="3807106"/>
            <a:ext cx="1489364" cy="381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BSS is not known to Seller</a:t>
            </a:r>
          </a:p>
        </p:txBody>
      </p:sp>
    </p:spTree>
    <p:extLst>
      <p:ext uri="{BB962C8B-B14F-4D97-AF65-F5344CB8AC3E}">
        <p14:creationId xmlns:p14="http://schemas.microsoft.com/office/powerpoint/2010/main" val="1284153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038226" y="961697"/>
            <a:ext cx="9398546" cy="640080"/>
          </a:xfrm>
        </p:spPr>
        <p:txBody>
          <a:bodyPr>
            <a:noAutofit/>
          </a:bodyPr>
          <a:lstStyle/>
          <a:p>
            <a:r>
              <a:rPr lang="en-US" dirty="0"/>
              <a:t>Improvement  </a:t>
            </a:r>
            <a:r>
              <a:rPr lang="en-US" sz="2800" i="1" dirty="0"/>
              <a:t>(Recommended Solution)</a:t>
            </a:r>
            <a:endParaRPr lang="en-US" i="1" dirty="0"/>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4675909" y="2445201"/>
            <a:ext cx="6371414" cy="2602086"/>
          </a:xfrm>
        </p:spPr>
        <p:txBody>
          <a:bodyPr vert="horz" lIns="91440" tIns="45720" rIns="91440" bIns="45720" rtlCol="0" anchor="t">
            <a:normAutofit/>
          </a:bodyPr>
          <a:lstStyle/>
          <a:p>
            <a:pPr marR="0" lvl="0" fontAlgn="auto">
              <a:lnSpc>
                <a:spcPct val="150000"/>
              </a:lnSpc>
              <a:spcAft>
                <a:spcPts val="0"/>
              </a:spcAft>
              <a:buClrTx/>
              <a:buSzTx/>
              <a:tabLst/>
              <a:defRPr/>
            </a:pPr>
            <a:r>
              <a:rPr lang="en-US" sz="1700" dirty="0"/>
              <a:t>To prevent any missing required information and the need for BSS to request it from the seller, we propose adding a mandatory field to the request form </a:t>
            </a:r>
            <a:r>
              <a:rPr lang="en-US" b="1" i="1" dirty="0"/>
              <a:t>(Poka-Yoke – Mistake proofing)</a:t>
            </a:r>
            <a:r>
              <a:rPr lang="en-US" sz="1700" dirty="0"/>
              <a:t>. This field will be in the form of a dropdown menu for easy selection. – Ref 5WHY – 5.1</a:t>
            </a:r>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white"/>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pic>
        <p:nvPicPr>
          <p:cNvPr id="20" name="Picture 19">
            <a:extLst>
              <a:ext uri="{FF2B5EF4-FFF2-40B4-BE49-F238E27FC236}">
                <a16:creationId xmlns:a16="http://schemas.microsoft.com/office/drawing/2014/main" id="{58AC1C8A-FEE4-8270-630B-6332F8746281}"/>
              </a:ext>
            </a:extLst>
          </p:cNvPr>
          <p:cNvPicPr>
            <a:picLocks noChangeAspect="1"/>
          </p:cNvPicPr>
          <p:nvPr/>
        </p:nvPicPr>
        <p:blipFill>
          <a:blip r:embed="rId2"/>
          <a:stretch>
            <a:fillRect/>
          </a:stretch>
        </p:blipFill>
        <p:spPr>
          <a:xfrm>
            <a:off x="1144677" y="1683222"/>
            <a:ext cx="1739989" cy="1485976"/>
          </a:xfrm>
          <a:prstGeom prst="rect">
            <a:avLst/>
          </a:prstGeom>
        </p:spPr>
      </p:pic>
      <p:pic>
        <p:nvPicPr>
          <p:cNvPr id="22" name="Picture 21">
            <a:extLst>
              <a:ext uri="{FF2B5EF4-FFF2-40B4-BE49-F238E27FC236}">
                <a16:creationId xmlns:a16="http://schemas.microsoft.com/office/drawing/2014/main" id="{537AD803-D352-0C2E-8E62-D81A0BFB065B}"/>
              </a:ext>
            </a:extLst>
          </p:cNvPr>
          <p:cNvPicPr>
            <a:picLocks noChangeAspect="1"/>
          </p:cNvPicPr>
          <p:nvPr/>
        </p:nvPicPr>
        <p:blipFill>
          <a:blip r:embed="rId3"/>
          <a:stretch>
            <a:fillRect/>
          </a:stretch>
        </p:blipFill>
        <p:spPr>
          <a:xfrm>
            <a:off x="1585426" y="4261399"/>
            <a:ext cx="2038455" cy="1092256"/>
          </a:xfrm>
          <a:prstGeom prst="rect">
            <a:avLst/>
          </a:prstGeom>
        </p:spPr>
      </p:pic>
      <p:sp>
        <p:nvSpPr>
          <p:cNvPr id="23" name="Arrow: Down 22">
            <a:extLst>
              <a:ext uri="{FF2B5EF4-FFF2-40B4-BE49-F238E27FC236}">
                <a16:creationId xmlns:a16="http://schemas.microsoft.com/office/drawing/2014/main" id="{F6AC754E-B154-1F2D-E18E-BA85E77F9762}"/>
              </a:ext>
            </a:extLst>
          </p:cNvPr>
          <p:cNvSpPr/>
          <p:nvPr/>
        </p:nvSpPr>
        <p:spPr>
          <a:xfrm>
            <a:off x="2396836" y="3506484"/>
            <a:ext cx="415636" cy="6498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Quire Sans Pro Light"/>
              <a:ea typeface="+mn-ea"/>
              <a:cs typeface="+mn-cs"/>
            </a:endParaRPr>
          </a:p>
        </p:txBody>
      </p:sp>
      <p:pic>
        <p:nvPicPr>
          <p:cNvPr id="5" name="Picture 4">
            <a:extLst>
              <a:ext uri="{FF2B5EF4-FFF2-40B4-BE49-F238E27FC236}">
                <a16:creationId xmlns:a16="http://schemas.microsoft.com/office/drawing/2014/main" id="{2E4F0043-C192-FB01-A951-49100D57A150}"/>
              </a:ext>
            </a:extLst>
          </p:cNvPr>
          <p:cNvPicPr>
            <a:picLocks noChangeAspect="1"/>
          </p:cNvPicPr>
          <p:nvPr/>
        </p:nvPicPr>
        <p:blipFill>
          <a:blip r:embed="rId4"/>
          <a:stretch>
            <a:fillRect/>
          </a:stretch>
        </p:blipFill>
        <p:spPr>
          <a:xfrm>
            <a:off x="3039428" y="1692688"/>
            <a:ext cx="1352620" cy="1505027"/>
          </a:xfrm>
          <a:prstGeom prst="rect">
            <a:avLst/>
          </a:prstGeom>
        </p:spPr>
      </p:pic>
    </p:spTree>
    <p:extLst>
      <p:ext uri="{BB962C8B-B14F-4D97-AF65-F5344CB8AC3E}">
        <p14:creationId xmlns:p14="http://schemas.microsoft.com/office/powerpoint/2010/main" val="3383491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038226" y="961697"/>
            <a:ext cx="9398546" cy="640080"/>
          </a:xfrm>
        </p:spPr>
        <p:txBody>
          <a:bodyPr>
            <a:noAutofit/>
          </a:bodyPr>
          <a:lstStyle/>
          <a:p>
            <a:r>
              <a:rPr lang="en-US" dirty="0"/>
              <a:t>Improvement  </a:t>
            </a:r>
            <a:r>
              <a:rPr lang="en-US" sz="2800" i="1" dirty="0"/>
              <a:t>(Recommended Solution)</a:t>
            </a:r>
            <a:endParaRPr lang="en-US" i="1" dirty="0"/>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4309480" y="2205441"/>
            <a:ext cx="6524775" cy="2602086"/>
          </a:xfrm>
        </p:spPr>
        <p:txBody>
          <a:bodyPr vert="horz" lIns="91440" tIns="45720" rIns="91440" bIns="45720" rtlCol="0" anchor="t">
            <a:normAutofit/>
          </a:bodyPr>
          <a:lstStyle/>
          <a:p>
            <a:pPr>
              <a:lnSpc>
                <a:spcPct val="150000"/>
              </a:lnSpc>
            </a:pPr>
            <a:r>
              <a:rPr lang="en-US" sz="1800" dirty="0"/>
              <a:t>Integration of </a:t>
            </a:r>
            <a:r>
              <a:rPr lang="en-US" sz="1800" b="1" dirty="0"/>
              <a:t>Robotic Process Automation </a:t>
            </a:r>
            <a:r>
              <a:rPr lang="en-US" sz="1800" dirty="0"/>
              <a:t>(RPA) with the Allocation tool and the form, the system will autonomously allocate the most appropriate Bid Support Staff (BSS). This allocation will be based on factors such as the BSS's domain expertise, Geography, Brand and the bid size, thereby streamlining the allocation process for greater efficiency. – (Ref 5WHY - 5.2)</a:t>
            </a:r>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r>
              <a:rPr lang="en-US"/>
              <a:t>SCM517_CaseStudy_2023</a:t>
            </a:r>
            <a:endParaRPr lang="en-US" dirty="0"/>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35</a:t>
            </a:fld>
            <a:endParaRPr lang="en-US" dirty="0"/>
          </a:p>
        </p:txBody>
      </p:sp>
      <p:pic>
        <p:nvPicPr>
          <p:cNvPr id="20" name="Picture 19">
            <a:extLst>
              <a:ext uri="{FF2B5EF4-FFF2-40B4-BE49-F238E27FC236}">
                <a16:creationId xmlns:a16="http://schemas.microsoft.com/office/drawing/2014/main" id="{58AC1C8A-FEE4-8270-630B-6332F8746281}"/>
              </a:ext>
            </a:extLst>
          </p:cNvPr>
          <p:cNvPicPr>
            <a:picLocks noChangeAspect="1"/>
          </p:cNvPicPr>
          <p:nvPr/>
        </p:nvPicPr>
        <p:blipFill>
          <a:blip r:embed="rId2"/>
          <a:stretch>
            <a:fillRect/>
          </a:stretch>
        </p:blipFill>
        <p:spPr>
          <a:xfrm>
            <a:off x="1651533" y="1783936"/>
            <a:ext cx="1739989" cy="1485976"/>
          </a:xfrm>
          <a:prstGeom prst="rect">
            <a:avLst/>
          </a:prstGeom>
        </p:spPr>
      </p:pic>
      <p:pic>
        <p:nvPicPr>
          <p:cNvPr id="22" name="Picture 21">
            <a:extLst>
              <a:ext uri="{FF2B5EF4-FFF2-40B4-BE49-F238E27FC236}">
                <a16:creationId xmlns:a16="http://schemas.microsoft.com/office/drawing/2014/main" id="{537AD803-D352-0C2E-8E62-D81A0BFB065B}"/>
              </a:ext>
            </a:extLst>
          </p:cNvPr>
          <p:cNvPicPr>
            <a:picLocks noChangeAspect="1"/>
          </p:cNvPicPr>
          <p:nvPr/>
        </p:nvPicPr>
        <p:blipFill>
          <a:blip r:embed="rId3"/>
          <a:stretch>
            <a:fillRect/>
          </a:stretch>
        </p:blipFill>
        <p:spPr>
          <a:xfrm>
            <a:off x="1502299" y="4261399"/>
            <a:ext cx="2038455" cy="1092256"/>
          </a:xfrm>
          <a:prstGeom prst="rect">
            <a:avLst/>
          </a:prstGeom>
        </p:spPr>
      </p:pic>
      <p:sp>
        <p:nvSpPr>
          <p:cNvPr id="23" name="Arrow: Down 22">
            <a:extLst>
              <a:ext uri="{FF2B5EF4-FFF2-40B4-BE49-F238E27FC236}">
                <a16:creationId xmlns:a16="http://schemas.microsoft.com/office/drawing/2014/main" id="{F6AC754E-B154-1F2D-E18E-BA85E77F9762}"/>
              </a:ext>
            </a:extLst>
          </p:cNvPr>
          <p:cNvSpPr/>
          <p:nvPr/>
        </p:nvSpPr>
        <p:spPr>
          <a:xfrm>
            <a:off x="2396836" y="3506484"/>
            <a:ext cx="415636" cy="6498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694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038226" y="961697"/>
            <a:ext cx="9398546" cy="640080"/>
          </a:xfrm>
        </p:spPr>
        <p:txBody>
          <a:bodyPr>
            <a:noAutofit/>
          </a:bodyPr>
          <a:lstStyle/>
          <a:p>
            <a:r>
              <a:rPr lang="en-US" dirty="0"/>
              <a:t>Improvement  </a:t>
            </a:r>
            <a:r>
              <a:rPr lang="en-US" sz="2800" i="1" dirty="0"/>
              <a:t>(Recommended Solution)</a:t>
            </a:r>
            <a:endParaRPr lang="en-US" i="1" dirty="0"/>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white"/>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pic>
        <p:nvPicPr>
          <p:cNvPr id="9" name="Picture 8">
            <a:extLst>
              <a:ext uri="{FF2B5EF4-FFF2-40B4-BE49-F238E27FC236}">
                <a16:creationId xmlns:a16="http://schemas.microsoft.com/office/drawing/2014/main" id="{926CE2B3-3114-F5D1-ED32-9A32D244F0D1}"/>
              </a:ext>
            </a:extLst>
          </p:cNvPr>
          <p:cNvPicPr>
            <a:picLocks noChangeAspect="1"/>
          </p:cNvPicPr>
          <p:nvPr/>
        </p:nvPicPr>
        <p:blipFill>
          <a:blip r:embed="rId2"/>
          <a:stretch>
            <a:fillRect/>
          </a:stretch>
        </p:blipFill>
        <p:spPr>
          <a:xfrm>
            <a:off x="1345042" y="1972809"/>
            <a:ext cx="1730227" cy="1227591"/>
          </a:xfrm>
          <a:prstGeom prst="rect">
            <a:avLst/>
          </a:prstGeom>
        </p:spPr>
      </p:pic>
      <p:pic>
        <p:nvPicPr>
          <p:cNvPr id="11" name="Picture 10">
            <a:extLst>
              <a:ext uri="{FF2B5EF4-FFF2-40B4-BE49-F238E27FC236}">
                <a16:creationId xmlns:a16="http://schemas.microsoft.com/office/drawing/2014/main" id="{501370E9-8050-629B-97AE-F67E31738B10}"/>
              </a:ext>
            </a:extLst>
          </p:cNvPr>
          <p:cNvPicPr>
            <a:picLocks noChangeAspect="1"/>
          </p:cNvPicPr>
          <p:nvPr/>
        </p:nvPicPr>
        <p:blipFill>
          <a:blip r:embed="rId3"/>
          <a:stretch>
            <a:fillRect/>
          </a:stretch>
        </p:blipFill>
        <p:spPr>
          <a:xfrm>
            <a:off x="1346511" y="4028773"/>
            <a:ext cx="1728758" cy="1093186"/>
          </a:xfrm>
          <a:prstGeom prst="rect">
            <a:avLst/>
          </a:prstGeom>
        </p:spPr>
      </p:pic>
      <p:sp>
        <p:nvSpPr>
          <p:cNvPr id="12" name="TextBox 11">
            <a:extLst>
              <a:ext uri="{FF2B5EF4-FFF2-40B4-BE49-F238E27FC236}">
                <a16:creationId xmlns:a16="http://schemas.microsoft.com/office/drawing/2014/main" id="{611CCE3D-CD74-C6CF-8280-D72BA2A172E6}"/>
              </a:ext>
            </a:extLst>
          </p:cNvPr>
          <p:cNvSpPr txBox="1"/>
          <p:nvPr/>
        </p:nvSpPr>
        <p:spPr>
          <a:xfrm>
            <a:off x="1884218" y="1633404"/>
            <a:ext cx="886690" cy="307777"/>
          </a:xfrm>
          <a:prstGeom prst="rect">
            <a:avLst/>
          </a:prstGeom>
          <a:noFill/>
        </p:spPr>
        <p:txBody>
          <a:bodyPr wrap="square" rtlCol="0">
            <a:spAutoFit/>
          </a:bodyPr>
          <a:lstStyle/>
          <a:p>
            <a:r>
              <a:rPr lang="en-US" sz="1400" b="1" dirty="0"/>
              <a:t>ZQT5</a:t>
            </a:r>
          </a:p>
        </p:txBody>
      </p:sp>
      <p:sp>
        <p:nvSpPr>
          <p:cNvPr id="13" name="TextBox 12">
            <a:extLst>
              <a:ext uri="{FF2B5EF4-FFF2-40B4-BE49-F238E27FC236}">
                <a16:creationId xmlns:a16="http://schemas.microsoft.com/office/drawing/2014/main" id="{DD0082C0-6D8F-BAFD-3735-17ABCC350DD8}"/>
              </a:ext>
            </a:extLst>
          </p:cNvPr>
          <p:cNvSpPr txBox="1"/>
          <p:nvPr/>
        </p:nvSpPr>
        <p:spPr>
          <a:xfrm>
            <a:off x="1884218" y="3813337"/>
            <a:ext cx="886690" cy="307777"/>
          </a:xfrm>
          <a:prstGeom prst="rect">
            <a:avLst/>
          </a:prstGeom>
          <a:noFill/>
        </p:spPr>
        <p:txBody>
          <a:bodyPr wrap="square" rtlCol="0">
            <a:spAutoFit/>
          </a:bodyPr>
          <a:lstStyle/>
          <a:p>
            <a:r>
              <a:rPr lang="en-US" sz="1400" b="1" dirty="0"/>
              <a:t>ZQT8</a:t>
            </a:r>
          </a:p>
        </p:txBody>
      </p:sp>
      <p:sp>
        <p:nvSpPr>
          <p:cNvPr id="14" name="Content Placeholder 5">
            <a:extLst>
              <a:ext uri="{FF2B5EF4-FFF2-40B4-BE49-F238E27FC236}">
                <a16:creationId xmlns:a16="http://schemas.microsoft.com/office/drawing/2014/main" id="{4C42F754-2B35-4462-F84A-20D8C48FF054}"/>
              </a:ext>
            </a:extLst>
          </p:cNvPr>
          <p:cNvSpPr>
            <a:spLocks noGrp="1"/>
          </p:cNvSpPr>
          <p:nvPr>
            <p:ph sz="half" idx="2"/>
          </p:nvPr>
        </p:nvSpPr>
        <p:spPr>
          <a:xfrm>
            <a:off x="3612976" y="3803423"/>
            <a:ext cx="7062482" cy="1795596"/>
          </a:xfrm>
        </p:spPr>
        <p:txBody>
          <a:bodyPr vert="horz" lIns="91440" tIns="45720" rIns="91440" bIns="45720" rtlCol="0" anchor="t">
            <a:normAutofit/>
          </a:bodyPr>
          <a:lstStyle/>
          <a:p>
            <a:pPr>
              <a:lnSpc>
                <a:spcPct val="150000"/>
              </a:lnSpc>
            </a:pPr>
            <a:r>
              <a:rPr lang="en-US" sz="1800" dirty="0"/>
              <a:t>Utilize document generation software that can automatically populate blurb templates with relevant data. These tools can pull data from your ERP system, databases, or other sources and populate the templates, eliminating the need for manual data entry. (Ref 5WHY – 3.3)</a:t>
            </a:r>
          </a:p>
        </p:txBody>
      </p:sp>
      <p:sp>
        <p:nvSpPr>
          <p:cNvPr id="15" name="Content Placeholder 5">
            <a:extLst>
              <a:ext uri="{FF2B5EF4-FFF2-40B4-BE49-F238E27FC236}">
                <a16:creationId xmlns:a16="http://schemas.microsoft.com/office/drawing/2014/main" id="{EDFC8F52-2EBF-094E-73EA-2A89CE4E954F}"/>
              </a:ext>
            </a:extLst>
          </p:cNvPr>
          <p:cNvSpPr txBox="1">
            <a:spLocks/>
          </p:cNvSpPr>
          <p:nvPr/>
        </p:nvSpPr>
        <p:spPr>
          <a:xfrm>
            <a:off x="3612976" y="1688806"/>
            <a:ext cx="7062482" cy="1795596"/>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dirty="0"/>
              <a:t>Implement </a:t>
            </a:r>
            <a:r>
              <a:rPr lang="en-US" sz="1800" b="1" dirty="0"/>
              <a:t>RPA </a:t>
            </a:r>
            <a:r>
              <a:rPr lang="en-US" sz="1800" dirty="0"/>
              <a:t>bots to extract data from seller requests and analyze them to understand the required configurations. Bots can identify keywords, specifications, and other relevant information to streamline the process. (Ref 5WHY – 5.3)</a:t>
            </a:r>
          </a:p>
        </p:txBody>
      </p:sp>
    </p:spTree>
    <p:extLst>
      <p:ext uri="{BB962C8B-B14F-4D97-AF65-F5344CB8AC3E}">
        <p14:creationId xmlns:p14="http://schemas.microsoft.com/office/powerpoint/2010/main" val="3770787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038226" y="961697"/>
            <a:ext cx="9398546" cy="640080"/>
          </a:xfrm>
        </p:spPr>
        <p:txBody>
          <a:bodyPr>
            <a:noAutofit/>
          </a:bodyPr>
          <a:lstStyle/>
          <a:p>
            <a:r>
              <a:rPr lang="en-US" dirty="0"/>
              <a:t>Improvement  </a:t>
            </a:r>
            <a:r>
              <a:rPr lang="en-US" sz="2800" i="1" dirty="0"/>
              <a:t>(Recommended Solution)</a:t>
            </a:r>
            <a:endParaRPr lang="en-US" i="1" dirty="0"/>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white"/>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15" name="Content Placeholder 5">
            <a:extLst>
              <a:ext uri="{FF2B5EF4-FFF2-40B4-BE49-F238E27FC236}">
                <a16:creationId xmlns:a16="http://schemas.microsoft.com/office/drawing/2014/main" id="{EDFC8F52-2EBF-094E-73EA-2A89CE4E954F}"/>
              </a:ext>
            </a:extLst>
          </p:cNvPr>
          <p:cNvSpPr txBox="1">
            <a:spLocks/>
          </p:cNvSpPr>
          <p:nvPr/>
        </p:nvSpPr>
        <p:spPr>
          <a:xfrm>
            <a:off x="3394364" y="1765006"/>
            <a:ext cx="7426036" cy="1795596"/>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1600" dirty="0">
                <a:solidFill>
                  <a:prstClr val="black"/>
                </a:solidFill>
                <a:latin typeface="Quire Sans Pro Light"/>
              </a:rPr>
              <a:t>Implementing an automated approval template streamlines the request process. When an actor acts on the request, it triggers an automatic assignment to the next responsible person. This efficient system ensures a smooth flow of approvals, reduces delays, and enhances accountability, ultimately optimizing the workflow.</a:t>
            </a:r>
          </a:p>
        </p:txBody>
      </p:sp>
      <p:sp>
        <p:nvSpPr>
          <p:cNvPr id="7" name="TextBox 6">
            <a:extLst>
              <a:ext uri="{FF2B5EF4-FFF2-40B4-BE49-F238E27FC236}">
                <a16:creationId xmlns:a16="http://schemas.microsoft.com/office/drawing/2014/main" id="{AA41CB32-DAF1-BDEA-2600-AD43C4A5B775}"/>
              </a:ext>
            </a:extLst>
          </p:cNvPr>
          <p:cNvSpPr txBox="1"/>
          <p:nvPr/>
        </p:nvSpPr>
        <p:spPr>
          <a:xfrm>
            <a:off x="3394364" y="3805673"/>
            <a:ext cx="7675417" cy="1530484"/>
          </a:xfrm>
          <a:prstGeom prst="rect">
            <a:avLst/>
          </a:prstGeom>
          <a:noFill/>
        </p:spPr>
        <p:txBody>
          <a:bodyPr wrap="square">
            <a:spAutoFit/>
          </a:bodyPr>
          <a:lstStyle/>
          <a:p>
            <a:pPr>
              <a:lnSpc>
                <a:spcPct val="150000"/>
              </a:lnSpc>
              <a:spcBef>
                <a:spcPts val="1000"/>
              </a:spcBef>
              <a:defRPr/>
            </a:pPr>
            <a:r>
              <a:rPr lang="en-US" sz="1600" dirty="0">
                <a:solidFill>
                  <a:prstClr val="black"/>
                </a:solidFill>
                <a:latin typeface="Quire Sans Pro Light"/>
              </a:rPr>
              <a:t>Implement staggered work shifts to provide extended coverage during the working hours of different geographies. This ensures that your team is available to address seller requests in real-time. Hold regular virtual team meetings to coordinate efforts, share best practices, and ensure a unified approach to supporting sellers from various regions.</a:t>
            </a:r>
          </a:p>
        </p:txBody>
      </p:sp>
      <p:pic>
        <p:nvPicPr>
          <p:cNvPr id="6" name="Picture 5">
            <a:extLst>
              <a:ext uri="{FF2B5EF4-FFF2-40B4-BE49-F238E27FC236}">
                <a16:creationId xmlns:a16="http://schemas.microsoft.com/office/drawing/2014/main" id="{249DEA06-E22F-82BC-437C-EE72C4D41FC6}"/>
              </a:ext>
            </a:extLst>
          </p:cNvPr>
          <p:cNvPicPr>
            <a:picLocks noChangeAspect="1"/>
          </p:cNvPicPr>
          <p:nvPr/>
        </p:nvPicPr>
        <p:blipFill>
          <a:blip r:embed="rId2"/>
          <a:stretch>
            <a:fillRect/>
          </a:stretch>
        </p:blipFill>
        <p:spPr>
          <a:xfrm>
            <a:off x="1801091" y="2029691"/>
            <a:ext cx="1018309" cy="1018309"/>
          </a:xfrm>
          <a:prstGeom prst="rect">
            <a:avLst/>
          </a:prstGeom>
        </p:spPr>
      </p:pic>
      <p:pic>
        <p:nvPicPr>
          <p:cNvPr id="1026" name="Picture 2" descr="Shift - Free people icons">
            <a:extLst>
              <a:ext uri="{FF2B5EF4-FFF2-40B4-BE49-F238E27FC236}">
                <a16:creationId xmlns:a16="http://schemas.microsoft.com/office/drawing/2014/main" id="{53792E91-E3EF-199A-5589-729CECE6F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503" y="3949629"/>
            <a:ext cx="1238897" cy="123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844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D06E599-1AA2-07B4-8BBE-F05B618F8F34}"/>
              </a:ext>
            </a:extLst>
          </p:cNvPr>
          <p:cNvSpPr/>
          <p:nvPr/>
        </p:nvSpPr>
        <p:spPr>
          <a:xfrm>
            <a:off x="9213272" y="2576946"/>
            <a:ext cx="768928" cy="443343"/>
          </a:xfrm>
          <a:prstGeom prst="rect">
            <a:avLst/>
          </a:prstGeom>
          <a:solidFill>
            <a:schemeClr val="accent6">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DF0ACE4-F115-0C30-3BCB-7A524EC2F0A5}"/>
              </a:ext>
            </a:extLst>
          </p:cNvPr>
          <p:cNvSpPr/>
          <p:nvPr/>
        </p:nvSpPr>
        <p:spPr>
          <a:xfrm>
            <a:off x="5424055" y="4281055"/>
            <a:ext cx="900545" cy="658089"/>
          </a:xfrm>
          <a:prstGeom prst="rect">
            <a:avLst/>
          </a:prstGeom>
          <a:solidFill>
            <a:schemeClr val="accent6">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DA5A6D9-3FC9-C1DA-1ED2-87438D8C283F}"/>
              </a:ext>
            </a:extLst>
          </p:cNvPr>
          <p:cNvSpPr/>
          <p:nvPr/>
        </p:nvSpPr>
        <p:spPr>
          <a:xfrm>
            <a:off x="2403763" y="2653144"/>
            <a:ext cx="713510" cy="581891"/>
          </a:xfrm>
          <a:prstGeom prst="rect">
            <a:avLst/>
          </a:prstGeom>
          <a:solidFill>
            <a:schemeClr val="accent6">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2DFBC8D-84B0-D32F-DF64-6E3E2A9A4E73}"/>
              </a:ext>
            </a:extLst>
          </p:cNvPr>
          <p:cNvSpPr/>
          <p:nvPr/>
        </p:nvSpPr>
        <p:spPr>
          <a:xfrm>
            <a:off x="3325090" y="2791689"/>
            <a:ext cx="713510" cy="581891"/>
          </a:xfrm>
          <a:prstGeom prst="rect">
            <a:avLst/>
          </a:prstGeom>
          <a:solidFill>
            <a:schemeClr val="accent6">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ED83B-E182-6C32-5A31-2A736910F09F}"/>
              </a:ext>
            </a:extLst>
          </p:cNvPr>
          <p:cNvSpPr>
            <a:spLocks noGrp="1"/>
          </p:cNvSpPr>
          <p:nvPr>
            <p:ph type="title"/>
          </p:nvPr>
        </p:nvSpPr>
        <p:spPr>
          <a:xfrm>
            <a:off x="325087" y="341905"/>
            <a:ext cx="10515600" cy="640080"/>
          </a:xfrm>
        </p:spPr>
        <p:txBody>
          <a:bodyPr/>
          <a:lstStyle/>
          <a:p>
            <a:r>
              <a:rPr lang="en-US" dirty="0"/>
              <a:t>Updated Process Map</a:t>
            </a:r>
          </a:p>
        </p:txBody>
      </p:sp>
      <p:sp>
        <p:nvSpPr>
          <p:cNvPr id="30" name="Footer Placeholder 29">
            <a:extLst>
              <a:ext uri="{FF2B5EF4-FFF2-40B4-BE49-F238E27FC236}">
                <a16:creationId xmlns:a16="http://schemas.microsoft.com/office/drawing/2014/main" id="{CFAE97AE-C4CD-50D8-EDF1-4D70887A147D}"/>
              </a:ext>
            </a:extLst>
          </p:cNvPr>
          <p:cNvSpPr>
            <a:spLocks noGrp="1"/>
          </p:cNvSpPr>
          <p:nvPr>
            <p:ph type="ftr" sz="quarter" idx="11"/>
          </p:nvPr>
        </p:nvSpPr>
        <p:spPr/>
        <p:txBody>
          <a:bodyPr/>
          <a:lstStyle/>
          <a:p>
            <a:r>
              <a:rPr lang="en-US"/>
              <a:t>SCM517_CaseStudy_2023</a:t>
            </a:r>
            <a:endParaRPr lang="en-US" dirty="0"/>
          </a:p>
        </p:txBody>
      </p:sp>
      <p:sp>
        <p:nvSpPr>
          <p:cNvPr id="31" name="Slide Number Placeholder 30">
            <a:extLst>
              <a:ext uri="{FF2B5EF4-FFF2-40B4-BE49-F238E27FC236}">
                <a16:creationId xmlns:a16="http://schemas.microsoft.com/office/drawing/2014/main" id="{C7BDD5A1-2BAA-8F6A-9953-FEDBD70FF599}"/>
              </a:ext>
            </a:extLst>
          </p:cNvPr>
          <p:cNvSpPr>
            <a:spLocks noGrp="1"/>
          </p:cNvSpPr>
          <p:nvPr>
            <p:ph type="sldNum" sz="quarter" idx="12"/>
          </p:nvPr>
        </p:nvSpPr>
        <p:spPr/>
        <p:txBody>
          <a:bodyPr/>
          <a:lstStyle/>
          <a:p>
            <a:fld id="{B5CEABB6-07DC-46E8-9B57-56EC44A396E5}" type="slidenum">
              <a:rPr lang="en-US" smtClean="0"/>
              <a:t>38</a:t>
            </a:fld>
            <a:endParaRPr lang="en-US" dirty="0"/>
          </a:p>
        </p:txBody>
      </p:sp>
      <p:sp>
        <p:nvSpPr>
          <p:cNvPr id="34" name="Rectangle 33">
            <a:extLst>
              <a:ext uri="{FF2B5EF4-FFF2-40B4-BE49-F238E27FC236}">
                <a16:creationId xmlns:a16="http://schemas.microsoft.com/office/drawing/2014/main" id="{509AD9C2-1FBE-49BA-04CC-07237AD395D4}"/>
              </a:ext>
            </a:extLst>
          </p:cNvPr>
          <p:cNvSpPr/>
          <p:nvPr/>
        </p:nvSpPr>
        <p:spPr>
          <a:xfrm>
            <a:off x="1676400" y="1842656"/>
            <a:ext cx="561109" cy="734290"/>
          </a:xfrm>
          <a:prstGeom prst="rect">
            <a:avLst/>
          </a:prstGeom>
          <a:solidFill>
            <a:schemeClr val="accent6">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black background with white rectangles&#10;&#10;Description automatically generated">
            <a:extLst>
              <a:ext uri="{FF2B5EF4-FFF2-40B4-BE49-F238E27FC236}">
                <a16:creationId xmlns:a16="http://schemas.microsoft.com/office/drawing/2014/main" id="{516139F7-D42B-12AF-462E-9F48B2954852}"/>
              </a:ext>
            </a:extLst>
          </p:cNvPr>
          <p:cNvPicPr>
            <a:picLocks noChangeAspect="1"/>
          </p:cNvPicPr>
          <p:nvPr/>
        </p:nvPicPr>
        <p:blipFill>
          <a:blip r:embed="rId2"/>
          <a:stretch>
            <a:fillRect/>
          </a:stretch>
        </p:blipFill>
        <p:spPr>
          <a:xfrm>
            <a:off x="325087" y="1340722"/>
            <a:ext cx="11541826" cy="5022016"/>
          </a:xfrm>
          <a:prstGeom prst="rect">
            <a:avLst/>
          </a:prstGeom>
        </p:spPr>
      </p:pic>
      <p:sp>
        <p:nvSpPr>
          <p:cNvPr id="48" name="Rectangle: Rounded Corners 47">
            <a:extLst>
              <a:ext uri="{FF2B5EF4-FFF2-40B4-BE49-F238E27FC236}">
                <a16:creationId xmlns:a16="http://schemas.microsoft.com/office/drawing/2014/main" id="{386D7EC3-E1BA-78B4-30F6-A316D87924CB}"/>
              </a:ext>
            </a:extLst>
          </p:cNvPr>
          <p:cNvSpPr/>
          <p:nvPr/>
        </p:nvSpPr>
        <p:spPr>
          <a:xfrm>
            <a:off x="940112" y="6221193"/>
            <a:ext cx="1046018"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1 days</a:t>
            </a:r>
          </a:p>
        </p:txBody>
      </p:sp>
      <p:sp>
        <p:nvSpPr>
          <p:cNvPr id="49" name="Rectangle: Rounded Corners 48">
            <a:extLst>
              <a:ext uri="{FF2B5EF4-FFF2-40B4-BE49-F238E27FC236}">
                <a16:creationId xmlns:a16="http://schemas.microsoft.com/office/drawing/2014/main" id="{D820A44E-B777-93AB-4BA2-6A1BB2269BFB}"/>
              </a:ext>
            </a:extLst>
          </p:cNvPr>
          <p:cNvSpPr/>
          <p:nvPr/>
        </p:nvSpPr>
        <p:spPr>
          <a:xfrm>
            <a:off x="2323917" y="6221190"/>
            <a:ext cx="793356"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0.5 days</a:t>
            </a:r>
          </a:p>
        </p:txBody>
      </p:sp>
      <p:sp>
        <p:nvSpPr>
          <p:cNvPr id="50" name="Rectangle: Rounded Corners 49">
            <a:extLst>
              <a:ext uri="{FF2B5EF4-FFF2-40B4-BE49-F238E27FC236}">
                <a16:creationId xmlns:a16="http://schemas.microsoft.com/office/drawing/2014/main" id="{9BB0B039-72CC-69E7-F95F-84CA01F4BF33}"/>
              </a:ext>
            </a:extLst>
          </p:cNvPr>
          <p:cNvSpPr/>
          <p:nvPr/>
        </p:nvSpPr>
        <p:spPr>
          <a:xfrm>
            <a:off x="3226410" y="6221190"/>
            <a:ext cx="930187"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1 days</a:t>
            </a:r>
          </a:p>
        </p:txBody>
      </p:sp>
      <p:sp>
        <p:nvSpPr>
          <p:cNvPr id="51" name="Rectangle: Rounded Corners 50">
            <a:extLst>
              <a:ext uri="{FF2B5EF4-FFF2-40B4-BE49-F238E27FC236}">
                <a16:creationId xmlns:a16="http://schemas.microsoft.com/office/drawing/2014/main" id="{18EE74D6-1D04-B2E5-B8E5-2E42FAFF837E}"/>
              </a:ext>
            </a:extLst>
          </p:cNvPr>
          <p:cNvSpPr/>
          <p:nvPr/>
        </p:nvSpPr>
        <p:spPr>
          <a:xfrm>
            <a:off x="4333799" y="6221190"/>
            <a:ext cx="930186"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3.6 days</a:t>
            </a:r>
          </a:p>
        </p:txBody>
      </p:sp>
      <p:sp>
        <p:nvSpPr>
          <p:cNvPr id="52" name="Rectangle: Rounded Corners 51">
            <a:extLst>
              <a:ext uri="{FF2B5EF4-FFF2-40B4-BE49-F238E27FC236}">
                <a16:creationId xmlns:a16="http://schemas.microsoft.com/office/drawing/2014/main" id="{F6C73095-A8B6-1D3B-6045-7377CB2DF29D}"/>
              </a:ext>
            </a:extLst>
          </p:cNvPr>
          <p:cNvSpPr/>
          <p:nvPr/>
        </p:nvSpPr>
        <p:spPr>
          <a:xfrm>
            <a:off x="5400617" y="6221190"/>
            <a:ext cx="1031298"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2 days</a:t>
            </a:r>
          </a:p>
        </p:txBody>
      </p:sp>
      <p:sp>
        <p:nvSpPr>
          <p:cNvPr id="53" name="Rectangle: Rounded Corners 52">
            <a:extLst>
              <a:ext uri="{FF2B5EF4-FFF2-40B4-BE49-F238E27FC236}">
                <a16:creationId xmlns:a16="http://schemas.microsoft.com/office/drawing/2014/main" id="{0A23EFAC-E33C-0403-D9CA-3A7BFF60CFB9}"/>
              </a:ext>
            </a:extLst>
          </p:cNvPr>
          <p:cNvSpPr/>
          <p:nvPr/>
        </p:nvSpPr>
        <p:spPr>
          <a:xfrm>
            <a:off x="6663523" y="6206190"/>
            <a:ext cx="1192845"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5.5 days</a:t>
            </a:r>
          </a:p>
        </p:txBody>
      </p:sp>
      <p:sp>
        <p:nvSpPr>
          <p:cNvPr id="54" name="Rectangle: Rounded Corners 53">
            <a:extLst>
              <a:ext uri="{FF2B5EF4-FFF2-40B4-BE49-F238E27FC236}">
                <a16:creationId xmlns:a16="http://schemas.microsoft.com/office/drawing/2014/main" id="{C17EA747-4186-DEA4-5FFE-EA7B027832B1}"/>
              </a:ext>
            </a:extLst>
          </p:cNvPr>
          <p:cNvSpPr/>
          <p:nvPr/>
        </p:nvSpPr>
        <p:spPr>
          <a:xfrm>
            <a:off x="8040529" y="6198781"/>
            <a:ext cx="1086718"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3.1 days</a:t>
            </a:r>
          </a:p>
        </p:txBody>
      </p:sp>
      <p:sp>
        <p:nvSpPr>
          <p:cNvPr id="55" name="Rectangle: Rounded Corners 54">
            <a:extLst>
              <a:ext uri="{FF2B5EF4-FFF2-40B4-BE49-F238E27FC236}">
                <a16:creationId xmlns:a16="http://schemas.microsoft.com/office/drawing/2014/main" id="{A4E392A6-C38C-25D3-6BB1-628FB02C4542}"/>
              </a:ext>
            </a:extLst>
          </p:cNvPr>
          <p:cNvSpPr/>
          <p:nvPr/>
        </p:nvSpPr>
        <p:spPr>
          <a:xfrm>
            <a:off x="9399337" y="6198781"/>
            <a:ext cx="1433377" cy="222852"/>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5 days</a:t>
            </a:r>
          </a:p>
        </p:txBody>
      </p:sp>
      <p:sp>
        <p:nvSpPr>
          <p:cNvPr id="56" name="Rectangle: Rounded Corners 55">
            <a:extLst>
              <a:ext uri="{FF2B5EF4-FFF2-40B4-BE49-F238E27FC236}">
                <a16:creationId xmlns:a16="http://schemas.microsoft.com/office/drawing/2014/main" id="{26904158-ABBE-7199-0E35-013BAAE5653D}"/>
              </a:ext>
            </a:extLst>
          </p:cNvPr>
          <p:cNvSpPr/>
          <p:nvPr/>
        </p:nvSpPr>
        <p:spPr>
          <a:xfrm>
            <a:off x="11104804" y="6183784"/>
            <a:ext cx="706196" cy="222851"/>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2 days</a:t>
            </a:r>
          </a:p>
        </p:txBody>
      </p:sp>
      <p:sp>
        <p:nvSpPr>
          <p:cNvPr id="3" name="TextBox 2">
            <a:extLst>
              <a:ext uri="{FF2B5EF4-FFF2-40B4-BE49-F238E27FC236}">
                <a16:creationId xmlns:a16="http://schemas.microsoft.com/office/drawing/2014/main" id="{A2E8469E-7CF8-3FA2-5198-D41E4CE2F609}"/>
              </a:ext>
            </a:extLst>
          </p:cNvPr>
          <p:cNvSpPr txBox="1"/>
          <p:nvPr/>
        </p:nvSpPr>
        <p:spPr>
          <a:xfrm>
            <a:off x="714648" y="1045099"/>
            <a:ext cx="1609269" cy="230832"/>
          </a:xfrm>
          <a:prstGeom prst="leftRightArrow">
            <a:avLst>
              <a:gd name="adj1" fmla="val 100000"/>
              <a:gd name="adj2" fmla="val 12085"/>
            </a:avLst>
          </a:prstGeom>
          <a:solidFill>
            <a:schemeClr val="bg1"/>
          </a:solidFill>
          <a:ln>
            <a:solidFill>
              <a:schemeClr val="accent2">
                <a:lumMod val="20000"/>
                <a:lumOff val="8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Request submission stage</a:t>
            </a:r>
          </a:p>
        </p:txBody>
      </p:sp>
      <p:sp>
        <p:nvSpPr>
          <p:cNvPr id="4" name="TextBox 3">
            <a:extLst>
              <a:ext uri="{FF2B5EF4-FFF2-40B4-BE49-F238E27FC236}">
                <a16:creationId xmlns:a16="http://schemas.microsoft.com/office/drawing/2014/main" id="{4B059531-1F6B-B3BD-D282-7E8C7634AB32}"/>
              </a:ext>
            </a:extLst>
          </p:cNvPr>
          <p:cNvSpPr txBox="1"/>
          <p:nvPr/>
        </p:nvSpPr>
        <p:spPr>
          <a:xfrm>
            <a:off x="2323918" y="1053644"/>
            <a:ext cx="5663228" cy="230000"/>
          </a:xfrm>
          <a:prstGeom prst="leftRightArrow">
            <a:avLst>
              <a:gd name="adj1" fmla="val 100000"/>
              <a:gd name="adj2" fmla="val 12085"/>
            </a:avLst>
          </a:prstGeom>
          <a:solidFill>
            <a:schemeClr val="bg1"/>
          </a:solidFill>
          <a:ln>
            <a:solidFill>
              <a:schemeClr val="accent2">
                <a:lumMod val="20000"/>
                <a:lumOff val="8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Quote Creation process</a:t>
            </a:r>
          </a:p>
        </p:txBody>
      </p:sp>
      <p:sp>
        <p:nvSpPr>
          <p:cNvPr id="5" name="TextBox 4">
            <a:extLst>
              <a:ext uri="{FF2B5EF4-FFF2-40B4-BE49-F238E27FC236}">
                <a16:creationId xmlns:a16="http://schemas.microsoft.com/office/drawing/2014/main" id="{4D8948E6-94C9-6CEC-5F9B-8BFB344E0AF2}"/>
              </a:ext>
            </a:extLst>
          </p:cNvPr>
          <p:cNvSpPr txBox="1"/>
          <p:nvPr/>
        </p:nvSpPr>
        <p:spPr>
          <a:xfrm>
            <a:off x="8017472" y="1047115"/>
            <a:ext cx="1109775" cy="230832"/>
          </a:xfrm>
          <a:prstGeom prst="leftRightArrow">
            <a:avLst>
              <a:gd name="adj1" fmla="val 100000"/>
              <a:gd name="adj2" fmla="val 12085"/>
            </a:avLst>
          </a:prstGeom>
          <a:solidFill>
            <a:schemeClr val="bg1"/>
          </a:solidFill>
          <a:ln>
            <a:solidFill>
              <a:schemeClr val="accent2">
                <a:lumMod val="20000"/>
                <a:lumOff val="8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Pricing stage</a:t>
            </a:r>
          </a:p>
        </p:txBody>
      </p:sp>
      <p:sp>
        <p:nvSpPr>
          <p:cNvPr id="6" name="TextBox 5">
            <a:extLst>
              <a:ext uri="{FF2B5EF4-FFF2-40B4-BE49-F238E27FC236}">
                <a16:creationId xmlns:a16="http://schemas.microsoft.com/office/drawing/2014/main" id="{41F86B44-CF9A-D577-315A-EC31B65D1AF5}"/>
              </a:ext>
            </a:extLst>
          </p:cNvPr>
          <p:cNvSpPr txBox="1"/>
          <p:nvPr/>
        </p:nvSpPr>
        <p:spPr>
          <a:xfrm>
            <a:off x="9157572" y="1060950"/>
            <a:ext cx="1836009" cy="230832"/>
          </a:xfrm>
          <a:prstGeom prst="leftRightArrow">
            <a:avLst>
              <a:gd name="adj1" fmla="val 100000"/>
              <a:gd name="adj2" fmla="val 12085"/>
            </a:avLst>
          </a:prstGeom>
          <a:solidFill>
            <a:schemeClr val="bg1"/>
          </a:solidFill>
          <a:ln>
            <a:solidFill>
              <a:schemeClr val="accent2">
                <a:lumMod val="20000"/>
                <a:lumOff val="8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Documentation stage</a:t>
            </a:r>
          </a:p>
        </p:txBody>
      </p:sp>
      <p:sp>
        <p:nvSpPr>
          <p:cNvPr id="7" name="TextBox 6">
            <a:extLst>
              <a:ext uri="{FF2B5EF4-FFF2-40B4-BE49-F238E27FC236}">
                <a16:creationId xmlns:a16="http://schemas.microsoft.com/office/drawing/2014/main" id="{E80706FB-EAEF-C312-ECB2-E081CBE57E3F}"/>
              </a:ext>
            </a:extLst>
          </p:cNvPr>
          <p:cNvSpPr txBox="1"/>
          <p:nvPr/>
        </p:nvSpPr>
        <p:spPr>
          <a:xfrm>
            <a:off x="11023906" y="1056881"/>
            <a:ext cx="946421" cy="230832"/>
          </a:xfrm>
          <a:prstGeom prst="leftRightArrow">
            <a:avLst>
              <a:gd name="adj1" fmla="val 100000"/>
              <a:gd name="adj2" fmla="val 12085"/>
            </a:avLst>
          </a:prstGeom>
          <a:solidFill>
            <a:schemeClr val="bg1"/>
          </a:solidFill>
          <a:ln>
            <a:solidFill>
              <a:schemeClr val="accent2">
                <a:lumMod val="20000"/>
                <a:lumOff val="8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Delivery stage</a:t>
            </a:r>
          </a:p>
        </p:txBody>
      </p:sp>
    </p:spTree>
    <p:extLst>
      <p:ext uri="{BB962C8B-B14F-4D97-AF65-F5344CB8AC3E}">
        <p14:creationId xmlns:p14="http://schemas.microsoft.com/office/powerpoint/2010/main" val="1865005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271016" y="1111965"/>
            <a:ext cx="4480560" cy="640080"/>
          </a:xfrm>
        </p:spPr>
        <p:txBody>
          <a:bodyPr>
            <a:normAutofit/>
          </a:bodyPr>
          <a:lstStyle/>
          <a:p>
            <a:r>
              <a:rPr lang="en-US" dirty="0"/>
              <a:t>CONTROL</a:t>
            </a:r>
          </a:p>
        </p:txBody>
      </p:sp>
      <p:sp>
        <p:nvSpPr>
          <p:cNvPr id="5" name="Content Placeholder 4">
            <a:extLst>
              <a:ext uri="{FF2B5EF4-FFF2-40B4-BE49-F238E27FC236}">
                <a16:creationId xmlns:a16="http://schemas.microsoft.com/office/drawing/2014/main" id="{B646B65B-FC7E-41EC-97C2-063C6F0AAABE}"/>
              </a:ext>
            </a:extLst>
          </p:cNvPr>
          <p:cNvSpPr>
            <a:spLocks noGrp="1"/>
          </p:cNvSpPr>
          <p:nvPr>
            <p:ph sz="quarter" idx="4"/>
          </p:nvPr>
        </p:nvSpPr>
        <p:spPr>
          <a:xfrm>
            <a:off x="1145571" y="5052379"/>
            <a:ext cx="10307466" cy="1124783"/>
          </a:xfrm>
        </p:spPr>
        <p:txBody>
          <a:bodyPr>
            <a:normAutofit/>
          </a:bodyPr>
          <a:lstStyle/>
          <a:p>
            <a:pPr marL="285750" indent="-285750">
              <a:buFont typeface="Arial" panose="020B0604020202020204" pitchFamily="34" charset="0"/>
              <a:buChar char="•"/>
            </a:pPr>
            <a:r>
              <a:rPr lang="en-US" dirty="0"/>
              <a:t>Create a Standard Operating Procedure of the process for the BSS &amp; Seller to be bound &amp; Train each BSS with a Mentor(Sen. BSS)</a:t>
            </a:r>
          </a:p>
          <a:p>
            <a:pPr marL="285750" marR="0" lvl="0" indent="-285750" algn="l" defTabSz="914400" rtl="0" eaLnBrk="1" fontAlgn="auto" latinLnBrk="0" hangingPunct="1">
              <a:lnSpc>
                <a:spcPts val="2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Quire Sans Pro Light"/>
                <a:ea typeface="+mn-ea"/>
                <a:cs typeface="+mn-cs"/>
              </a:rPr>
              <a:t>Maintain the company servers under good preventive maintenance to the process error in the online platform.</a:t>
            </a:r>
          </a:p>
        </p:txBody>
      </p:sp>
      <p:pic>
        <p:nvPicPr>
          <p:cNvPr id="43" name="Picture Placeholder 42" descr="Photo of two businessmen drawing a graph&#10;">
            <a:extLst>
              <a:ext uri="{FF2B5EF4-FFF2-40B4-BE49-F238E27FC236}">
                <a16:creationId xmlns:a16="http://schemas.microsoft.com/office/drawing/2014/main" id="{9B6C9607-2FE7-4BA2-A78E-6122DAAD2E62}"/>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9278250" y="1594009"/>
            <a:ext cx="3285467" cy="3114623"/>
          </a:xfrm>
        </p:spPr>
      </p:pic>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a:lstStyle/>
          <a:p>
            <a:r>
              <a:rPr lang="en-US"/>
              <a:t>SCM517_CaseStudy_2023</a:t>
            </a:r>
            <a:endParaRPr lang="en-US" dirty="0"/>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39</a:t>
            </a:fld>
            <a:endParaRPr lang="en-US" dirty="0"/>
          </a:p>
        </p:txBody>
      </p:sp>
      <p:sp>
        <p:nvSpPr>
          <p:cNvPr id="4" name="TextBox 3">
            <a:extLst>
              <a:ext uri="{FF2B5EF4-FFF2-40B4-BE49-F238E27FC236}">
                <a16:creationId xmlns:a16="http://schemas.microsoft.com/office/drawing/2014/main" id="{7B93DA4D-A610-2EAD-0AFE-ADF70D44667A}"/>
              </a:ext>
            </a:extLst>
          </p:cNvPr>
          <p:cNvSpPr txBox="1"/>
          <p:nvPr/>
        </p:nvSpPr>
        <p:spPr>
          <a:xfrm>
            <a:off x="1175697" y="1831569"/>
            <a:ext cx="7826536" cy="2778005"/>
          </a:xfrm>
          <a:prstGeom prst="rect">
            <a:avLst/>
          </a:prstGeom>
          <a:noFill/>
        </p:spPr>
        <p:txBody>
          <a:bodyPr wrap="square">
            <a:spAutoFit/>
          </a:bodyPr>
          <a:lstStyle/>
          <a:p>
            <a:pPr>
              <a:spcBef>
                <a:spcPts val="1000"/>
              </a:spcBef>
              <a:defRPr/>
            </a:pPr>
            <a:r>
              <a:rPr kumimoji="0" lang="en-US" sz="1400" b="1" i="0" u="none" strike="noStrike" kern="1200" cap="none" spc="0" normalizeH="0" baseline="0" noProof="0" dirty="0">
                <a:ln>
                  <a:noFill/>
                </a:ln>
                <a:solidFill>
                  <a:prstClr val="black"/>
                </a:solidFill>
                <a:effectLst/>
                <a:uLnTx/>
                <a:uFillTx/>
                <a:latin typeface="Quire Sans Pro Light"/>
                <a:ea typeface="+mn-ea"/>
                <a:cs typeface="+mn-cs"/>
              </a:rPr>
              <a:t>Set X-bar &amp; R Chart </a:t>
            </a:r>
            <a:r>
              <a:rPr kumimoji="0" lang="en-US" sz="1400" b="0" i="0" u="none" strike="noStrike" kern="1200" cap="none" spc="0" normalizeH="0" baseline="0" noProof="0" dirty="0">
                <a:ln>
                  <a:noFill/>
                </a:ln>
                <a:solidFill>
                  <a:prstClr val="black"/>
                </a:solidFill>
                <a:effectLst/>
                <a:uLnTx/>
                <a:uFillTx/>
                <a:latin typeface="Quire Sans Pro Light"/>
                <a:ea typeface="+mn-ea"/>
                <a:cs typeface="+mn-cs"/>
              </a:rPr>
              <a:t>for monthly process cycle time to focus on the </a:t>
            </a:r>
            <a:r>
              <a:rPr kumimoji="0" lang="en-US" sz="1400" b="1" i="0" u="none" strike="noStrike" kern="1200" cap="none" spc="0" normalizeH="0" baseline="0" noProof="0" dirty="0">
                <a:ln>
                  <a:noFill/>
                </a:ln>
                <a:solidFill>
                  <a:prstClr val="black"/>
                </a:solidFill>
                <a:effectLst/>
                <a:uLnTx/>
                <a:uFillTx/>
                <a:latin typeface="Quire Sans Pro Light"/>
                <a:ea typeface="+mn-ea"/>
                <a:cs typeface="+mn-cs"/>
              </a:rPr>
              <a:t>Special Cause Variation</a:t>
            </a:r>
            <a:r>
              <a:rPr lang="en-US" sz="1400" dirty="0">
                <a:solidFill>
                  <a:prstClr val="black"/>
                </a:solidFill>
                <a:latin typeface="Quire Sans Pro Light"/>
              </a:rPr>
              <a:t> to investigate the cause to implement the solutions.</a:t>
            </a:r>
            <a:endParaRPr kumimoji="0" lang="en-US" sz="1400" b="0" i="0" u="none" strike="noStrike" kern="1200" cap="none" spc="0" normalizeH="0" baseline="0" noProof="0" dirty="0">
              <a:ln>
                <a:noFill/>
              </a:ln>
              <a:solidFill>
                <a:prstClr val="black"/>
              </a:solidFill>
              <a:effectLst/>
              <a:uLnTx/>
              <a:uFillTx/>
              <a:latin typeface="Quire Sans Pro Light"/>
              <a:ea typeface="+mn-ea"/>
              <a:cs typeface="+mn-cs"/>
            </a:endParaRPr>
          </a:p>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endParaRPr lang="en-US" sz="1400" dirty="0">
              <a:solidFill>
                <a:prstClr val="black"/>
              </a:solidFill>
              <a:latin typeface="Quire Sans Pro Light"/>
            </a:endParaRPr>
          </a:p>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Quire Sans Pro Light"/>
                <a:ea typeface="+mn-ea"/>
                <a:cs typeface="+mn-cs"/>
              </a:rPr>
              <a:t>Set Control limits for the major time-consuming timestamps.</a:t>
            </a:r>
          </a:p>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Quire Sans Pro Light"/>
                <a:ea typeface="+mn-ea"/>
                <a:cs typeface="+mn-cs"/>
              </a:rPr>
              <a:t>In ZQT6 – No of defects (In </a:t>
            </a:r>
            <a:r>
              <a:rPr kumimoji="0" lang="en-US" sz="1400" b="0" i="0" u="none" strike="noStrike" kern="1200" cap="none" spc="0" normalizeH="0" baseline="0" noProof="0" dirty="0" err="1">
                <a:ln>
                  <a:noFill/>
                </a:ln>
                <a:solidFill>
                  <a:prstClr val="black"/>
                </a:solidFill>
                <a:effectLst/>
                <a:uLnTx/>
                <a:uFillTx/>
                <a:latin typeface="Quire Sans Pro Light"/>
                <a:ea typeface="+mn-ea"/>
                <a:cs typeface="+mn-cs"/>
              </a:rPr>
              <a:t>Reconfig</a:t>
            </a:r>
            <a:r>
              <a:rPr kumimoji="0" lang="en-US" sz="1400" b="0" i="0" u="none" strike="noStrike" kern="1200" cap="none" spc="0" normalizeH="0" baseline="0" noProof="0" dirty="0">
                <a:ln>
                  <a:noFill/>
                </a:ln>
                <a:solidFill>
                  <a:prstClr val="black"/>
                </a:solidFill>
                <a:effectLst/>
                <a:uLnTx/>
                <a:uFillTx/>
                <a:latin typeface="Quire Sans Pro Light"/>
                <a:ea typeface="+mn-ea"/>
                <a:cs typeface="+mn-cs"/>
              </a:rPr>
              <a:t>.) allowed for Each month.</a:t>
            </a:r>
          </a:p>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Quire Sans Pro Light"/>
              <a:ea typeface="+mn-ea"/>
              <a:cs typeface="+mn-cs"/>
            </a:endParaRPr>
          </a:p>
          <a:p>
            <a:pPr>
              <a:lnSpc>
                <a:spcPts val="2000"/>
              </a:lnSpc>
              <a:spcBef>
                <a:spcPts val="1000"/>
              </a:spcBef>
              <a:defRPr/>
            </a:pPr>
            <a:r>
              <a:rPr lang="en-US" sz="1400" dirty="0">
                <a:solidFill>
                  <a:prstClr val="black"/>
                </a:solidFill>
                <a:latin typeface="Quire Sans Pro Light"/>
              </a:rPr>
              <a:t>To set time limits and encourage process efficiency in the Proposal creation process while minimizing errors and reducing customer churn, you can implement a system of reminders and triggers for each timestamp in the approval flow system.</a:t>
            </a:r>
          </a:p>
        </p:txBody>
      </p:sp>
    </p:spTree>
    <p:extLst>
      <p:ext uri="{BB962C8B-B14F-4D97-AF65-F5344CB8AC3E}">
        <p14:creationId xmlns:p14="http://schemas.microsoft.com/office/powerpoint/2010/main" val="1594094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fontScale="90000"/>
          </a:bodyPr>
          <a:lstStyle/>
          <a:p>
            <a:r>
              <a:rPr lang="en-ZA" dirty="0"/>
              <a:t>Mission statement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101436" y="2576945"/>
            <a:ext cx="4897581" cy="2376055"/>
          </a:xfrm>
        </p:spPr>
        <p:txBody>
          <a:bodyPr vert="horz" lIns="91440" tIns="45720" rIns="91440" bIns="45720" rtlCol="0" anchor="t">
            <a:normAutofit/>
          </a:bodyPr>
          <a:lstStyle/>
          <a:p>
            <a:r>
              <a:rPr lang="en-US" sz="1200" dirty="0"/>
              <a:t>"At Gentech, our mission is to empower businesses with cutting-edge technology solutions, driving innovation, and facilitating growth. We are dedicated to delivering excellence in software, hardware, and integrated business solutions while fostering a culture of continuous improvement. Our commitment to efficiency, agility, and customer-centricity enables us to meet the dynamic needs of our global clientele. We strive to be the industry leader, offering value-driven, sustainable solutions that fuel success and create lasting partnerships."</a:t>
            </a:r>
          </a:p>
        </p:txBody>
      </p:sp>
      <p:pic>
        <p:nvPicPr>
          <p:cNvPr id="17" name="Picture Placeholder 16" descr="team member&#10;">
            <a:extLst>
              <a:ext uri="{FF2B5EF4-FFF2-40B4-BE49-F238E27FC236}">
                <a16:creationId xmlns:a16="http://schemas.microsoft.com/office/drawing/2014/main" id="{675F9124-3F84-4444-8B6D-EC5BE819EFDA}"/>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099048" y="777240"/>
            <a:ext cx="5184648" cy="5303520"/>
          </a:xfrm>
        </p:spPr>
      </p:pic>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a:t>SCM517_CaseStudy_2023</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4</a:t>
            </a:fld>
            <a:endParaRPr lang="en-ZA" dirty="0"/>
          </a:p>
        </p:txBody>
      </p:sp>
    </p:spTree>
    <p:extLst>
      <p:ext uri="{BB962C8B-B14F-4D97-AF65-F5344CB8AC3E}">
        <p14:creationId xmlns:p14="http://schemas.microsoft.com/office/powerpoint/2010/main" val="1942026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3F39B83-B235-DA92-7146-D1E8B1255958}"/>
              </a:ext>
            </a:extLst>
          </p:cNvPr>
          <p:cNvSpPr>
            <a:spLocks noGrp="1"/>
          </p:cNvSpPr>
          <p:nvPr>
            <p:ph type="title"/>
          </p:nvPr>
        </p:nvSpPr>
        <p:spPr>
          <a:xfrm>
            <a:off x="554182" y="436865"/>
            <a:ext cx="10515600" cy="640080"/>
          </a:xfrm>
        </p:spPr>
        <p:txBody>
          <a:bodyPr>
            <a:normAutofit fontScale="90000"/>
          </a:bodyPr>
          <a:lstStyle/>
          <a:p>
            <a:r>
              <a:rPr lang="en-US" dirty="0"/>
              <a:t>Conclusion :</a:t>
            </a:r>
          </a:p>
        </p:txBody>
      </p:sp>
      <p:sp>
        <p:nvSpPr>
          <p:cNvPr id="8" name="Footer Placeholder 7">
            <a:extLst>
              <a:ext uri="{FF2B5EF4-FFF2-40B4-BE49-F238E27FC236}">
                <a16:creationId xmlns:a16="http://schemas.microsoft.com/office/drawing/2014/main" id="{8FBFB458-8816-A76C-E9AF-08E5052861B5}"/>
              </a:ext>
            </a:extLst>
          </p:cNvPr>
          <p:cNvSpPr>
            <a:spLocks noGrp="1"/>
          </p:cNvSpPr>
          <p:nvPr>
            <p:ph type="ftr" sz="quarter" idx="11"/>
          </p:nvPr>
        </p:nvSpPr>
        <p:spPr/>
        <p:txBody>
          <a:bodyPr/>
          <a:lstStyle/>
          <a:p>
            <a:r>
              <a:rPr lang="en-US"/>
              <a:t>SCM517_CaseStudy_2023</a:t>
            </a:r>
            <a:endParaRPr lang="en-US" dirty="0"/>
          </a:p>
        </p:txBody>
      </p:sp>
      <p:sp>
        <p:nvSpPr>
          <p:cNvPr id="9" name="Slide Number Placeholder 8">
            <a:extLst>
              <a:ext uri="{FF2B5EF4-FFF2-40B4-BE49-F238E27FC236}">
                <a16:creationId xmlns:a16="http://schemas.microsoft.com/office/drawing/2014/main" id="{28BDD3E3-0651-12C6-DB07-59C8F40AE976}"/>
              </a:ext>
            </a:extLst>
          </p:cNvPr>
          <p:cNvSpPr>
            <a:spLocks noGrp="1"/>
          </p:cNvSpPr>
          <p:nvPr>
            <p:ph type="sldNum" sz="quarter" idx="12"/>
          </p:nvPr>
        </p:nvSpPr>
        <p:spPr/>
        <p:txBody>
          <a:bodyPr/>
          <a:lstStyle/>
          <a:p>
            <a:fld id="{B5CEABB6-07DC-46E8-9B57-56EC44A396E5}" type="slidenum">
              <a:rPr lang="en-US" smtClean="0"/>
              <a:pPr/>
              <a:t>40</a:t>
            </a:fld>
            <a:endParaRPr lang="en-US" dirty="0"/>
          </a:p>
        </p:txBody>
      </p:sp>
      <p:sp>
        <p:nvSpPr>
          <p:cNvPr id="11" name="SmartArt Placeholder 10">
            <a:extLst>
              <a:ext uri="{FF2B5EF4-FFF2-40B4-BE49-F238E27FC236}">
                <a16:creationId xmlns:a16="http://schemas.microsoft.com/office/drawing/2014/main" id="{94F03097-6848-250D-3831-B2A9EEABF20D}"/>
              </a:ext>
            </a:extLst>
          </p:cNvPr>
          <p:cNvSpPr>
            <a:spLocks noGrp="1"/>
          </p:cNvSpPr>
          <p:nvPr>
            <p:ph type="dgm" sz="quarter" idx="27"/>
          </p:nvPr>
        </p:nvSpPr>
        <p:spPr>
          <a:xfrm>
            <a:off x="7187183" y="3309633"/>
            <a:ext cx="4281056" cy="1524000"/>
          </a:xfrm>
        </p:spPr>
        <p:txBody>
          <a:bodyPr/>
          <a:lstStyle/>
          <a:p>
            <a:pPr marL="0" indent="0" algn="ctr">
              <a:buNone/>
            </a:pPr>
            <a:r>
              <a:rPr lang="en-US" b="1" dirty="0"/>
              <a:t>Cost of investment on the process improvements</a:t>
            </a:r>
          </a:p>
          <a:p>
            <a:pPr marL="0" indent="0" algn="ctr">
              <a:buNone/>
            </a:pPr>
            <a:r>
              <a:rPr lang="en-US" sz="3600" b="1" dirty="0"/>
              <a:t>1.2 Million</a:t>
            </a:r>
          </a:p>
        </p:txBody>
      </p:sp>
      <p:pic>
        <p:nvPicPr>
          <p:cNvPr id="3" name="Graphic 2" descr="Gold bars outline">
            <a:extLst>
              <a:ext uri="{FF2B5EF4-FFF2-40B4-BE49-F238E27FC236}">
                <a16:creationId xmlns:a16="http://schemas.microsoft.com/office/drawing/2014/main" id="{326987ED-563B-0BE6-68B3-5097C6DDED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465" y="4803820"/>
            <a:ext cx="914400" cy="914400"/>
          </a:xfrm>
          <a:prstGeom prst="rect">
            <a:avLst/>
          </a:prstGeom>
        </p:spPr>
      </p:pic>
      <p:pic>
        <p:nvPicPr>
          <p:cNvPr id="5" name="Graphic 4" descr="Coins outline">
            <a:extLst>
              <a:ext uri="{FF2B5EF4-FFF2-40B4-BE49-F238E27FC236}">
                <a16:creationId xmlns:a16="http://schemas.microsoft.com/office/drawing/2014/main" id="{BC8DC533-2471-4E52-A2A0-7241FF555A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4058" y="2138654"/>
            <a:ext cx="1087306" cy="1087306"/>
          </a:xfrm>
          <a:prstGeom prst="rect">
            <a:avLst/>
          </a:prstGeom>
        </p:spPr>
      </p:pic>
      <p:pic>
        <p:nvPicPr>
          <p:cNvPr id="7" name="Graphic 6" descr="Exponential Graph with solid fill">
            <a:extLst>
              <a:ext uri="{FF2B5EF4-FFF2-40B4-BE49-F238E27FC236}">
                <a16:creationId xmlns:a16="http://schemas.microsoft.com/office/drawing/2014/main" id="{AA30512E-7586-DD35-77BF-7A4AD4DC48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5" y="3355099"/>
            <a:ext cx="766800" cy="766800"/>
          </a:xfrm>
          <a:prstGeom prst="rect">
            <a:avLst/>
          </a:prstGeom>
        </p:spPr>
      </p:pic>
      <p:pic>
        <p:nvPicPr>
          <p:cNvPr id="13" name="Graphic 12" descr="Hourglass 60% outline">
            <a:extLst>
              <a:ext uri="{FF2B5EF4-FFF2-40B4-BE49-F238E27FC236}">
                <a16:creationId xmlns:a16="http://schemas.microsoft.com/office/drawing/2014/main" id="{B51B1743-BC8E-362C-E83C-2D167B1161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5" y="1928007"/>
            <a:ext cx="713782" cy="713782"/>
          </a:xfrm>
          <a:prstGeom prst="rect">
            <a:avLst/>
          </a:prstGeom>
        </p:spPr>
      </p:pic>
      <p:sp>
        <p:nvSpPr>
          <p:cNvPr id="17" name="TextBox 16">
            <a:extLst>
              <a:ext uri="{FF2B5EF4-FFF2-40B4-BE49-F238E27FC236}">
                <a16:creationId xmlns:a16="http://schemas.microsoft.com/office/drawing/2014/main" id="{67281233-AEAC-56D6-F59F-4123E1FE1559}"/>
              </a:ext>
            </a:extLst>
          </p:cNvPr>
          <p:cNvSpPr txBox="1"/>
          <p:nvPr/>
        </p:nvSpPr>
        <p:spPr>
          <a:xfrm>
            <a:off x="1517073" y="1733916"/>
            <a:ext cx="6096000" cy="1096710"/>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b="1" i="0" u="none" strike="noStrike" kern="1200" cap="none" spc="0" normalizeH="0" baseline="0" noProof="0" dirty="0">
                <a:ln>
                  <a:noFill/>
                </a:ln>
                <a:solidFill>
                  <a:prstClr val="black"/>
                </a:solidFill>
                <a:effectLst/>
                <a:uLnTx/>
                <a:uFillTx/>
                <a:latin typeface="Quire Sans Pro Light"/>
                <a:ea typeface="+mn-ea"/>
                <a:cs typeface="+mn-cs"/>
              </a:rPr>
              <a:t>Current Avg cycle</a:t>
            </a:r>
            <a:r>
              <a:rPr lang="en-US" b="1" dirty="0">
                <a:solidFill>
                  <a:prstClr val="black"/>
                </a:solidFill>
                <a:latin typeface="Quire Sans Pro Light"/>
              </a:rPr>
              <a:t> time -  31.6 days</a:t>
            </a:r>
          </a:p>
          <a:p>
            <a:pPr marR="0" lvl="0" algn="l" defTabSz="914400" rtl="0" eaLnBrk="1" fontAlgn="auto" latinLnBrk="0" hangingPunct="1">
              <a:lnSpc>
                <a:spcPct val="90000"/>
              </a:lnSpc>
              <a:spcBef>
                <a:spcPts val="1000"/>
              </a:spcBef>
              <a:spcAft>
                <a:spcPts val="0"/>
              </a:spcAft>
              <a:buClrTx/>
              <a:buSzTx/>
              <a:tabLst/>
              <a:defRPr/>
            </a:pPr>
            <a:r>
              <a:rPr kumimoji="0" lang="en-US" b="1" i="0" u="none" strike="noStrike" kern="1200" cap="none" spc="0" normalizeH="0" baseline="0" noProof="0" dirty="0">
                <a:ln>
                  <a:noFill/>
                </a:ln>
                <a:solidFill>
                  <a:prstClr val="black"/>
                </a:solidFill>
                <a:effectLst/>
                <a:uLnTx/>
                <a:uFillTx/>
                <a:latin typeface="Quire Sans Pro Light"/>
                <a:ea typeface="+mn-ea"/>
                <a:cs typeface="+mn-cs"/>
              </a:rPr>
              <a:t>Expected Average Cycle time – 23.6 days</a:t>
            </a:r>
          </a:p>
          <a:p>
            <a:pPr marR="0" lvl="0" algn="l" defTabSz="914400" rtl="0" eaLnBrk="1" fontAlgn="auto" latinLnBrk="0" hangingPunct="1">
              <a:lnSpc>
                <a:spcPct val="90000"/>
              </a:lnSpc>
              <a:spcBef>
                <a:spcPts val="1000"/>
              </a:spcBef>
              <a:spcAft>
                <a:spcPts val="0"/>
              </a:spcAft>
              <a:buClrTx/>
              <a:buSzTx/>
              <a:tabLst/>
              <a:defRPr/>
            </a:pPr>
            <a:r>
              <a:rPr kumimoji="0" lang="en-US" b="1" i="0" u="none" strike="noStrike" kern="1200" cap="none" spc="0" normalizeH="0" baseline="0" noProof="0" dirty="0">
                <a:ln>
                  <a:noFill/>
                </a:ln>
                <a:solidFill>
                  <a:prstClr val="black"/>
                </a:solidFill>
                <a:effectLst/>
                <a:uLnTx/>
                <a:uFillTx/>
                <a:latin typeface="Quire Sans Pro Light"/>
                <a:ea typeface="+mn-ea"/>
                <a:cs typeface="+mn-cs"/>
              </a:rPr>
              <a:t>Improvement in cycle time by reduction of 25%</a:t>
            </a:r>
          </a:p>
        </p:txBody>
      </p:sp>
      <p:sp>
        <p:nvSpPr>
          <p:cNvPr id="19" name="TextBox 18">
            <a:extLst>
              <a:ext uri="{FF2B5EF4-FFF2-40B4-BE49-F238E27FC236}">
                <a16:creationId xmlns:a16="http://schemas.microsoft.com/office/drawing/2014/main" id="{9C26F8A5-65C3-577B-3856-5BE2B6EFA5D4}"/>
              </a:ext>
            </a:extLst>
          </p:cNvPr>
          <p:cNvSpPr txBox="1"/>
          <p:nvPr/>
        </p:nvSpPr>
        <p:spPr>
          <a:xfrm>
            <a:off x="1517073" y="3336444"/>
            <a:ext cx="6096000" cy="861774"/>
          </a:xfrm>
          <a:prstGeom prst="rect">
            <a:avLst/>
          </a:prstGeom>
          <a:noFill/>
        </p:spPr>
        <p:txBody>
          <a:bodyPr wrap="square">
            <a:spAutoFit/>
          </a:bodyPr>
          <a:lstStyle/>
          <a:p>
            <a:r>
              <a:rPr lang="en-US" dirty="0"/>
              <a:t>Expected SLA % increased from</a:t>
            </a:r>
          </a:p>
          <a:p>
            <a:r>
              <a:rPr lang="en-US" sz="3200" b="1" dirty="0"/>
              <a:t>72.3 %  to 89 %.</a:t>
            </a:r>
          </a:p>
        </p:txBody>
      </p:sp>
      <p:sp>
        <p:nvSpPr>
          <p:cNvPr id="21" name="TextBox 20">
            <a:extLst>
              <a:ext uri="{FF2B5EF4-FFF2-40B4-BE49-F238E27FC236}">
                <a16:creationId xmlns:a16="http://schemas.microsoft.com/office/drawing/2014/main" id="{F77A2811-0E11-613A-DA9B-5CD72E37C3A9}"/>
              </a:ext>
            </a:extLst>
          </p:cNvPr>
          <p:cNvSpPr txBox="1"/>
          <p:nvPr/>
        </p:nvSpPr>
        <p:spPr>
          <a:xfrm>
            <a:off x="1517073" y="4803820"/>
            <a:ext cx="6096000" cy="923330"/>
          </a:xfrm>
          <a:prstGeom prst="rect">
            <a:avLst/>
          </a:prstGeom>
          <a:noFill/>
        </p:spPr>
        <p:txBody>
          <a:bodyPr wrap="square">
            <a:spAutoFit/>
          </a:bodyPr>
          <a:lstStyle/>
          <a:p>
            <a:r>
              <a:rPr lang="en-US" dirty="0"/>
              <a:t>Expected revenue for next year</a:t>
            </a:r>
          </a:p>
          <a:p>
            <a:r>
              <a:rPr lang="en-US" sz="3600" b="1" i="0" dirty="0">
                <a:solidFill>
                  <a:srgbClr val="202124"/>
                </a:solidFill>
                <a:effectLst/>
                <a:latin typeface="Roboto" panose="02000000000000000000" pitchFamily="2" charset="0"/>
              </a:rPr>
              <a:t>1.92</a:t>
            </a:r>
            <a:r>
              <a:rPr lang="en-US" sz="3600" dirty="0"/>
              <a:t> Billion </a:t>
            </a:r>
          </a:p>
        </p:txBody>
      </p:sp>
    </p:spTree>
    <p:extLst>
      <p:ext uri="{BB962C8B-B14F-4D97-AF65-F5344CB8AC3E}">
        <p14:creationId xmlns:p14="http://schemas.microsoft.com/office/powerpoint/2010/main" val="1283226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732908"/>
            <a:ext cx="10515600" cy="640080"/>
          </a:xfrm>
        </p:spPr>
        <p:txBody>
          <a:bodyPr>
            <a:normAutofit fontScale="90000"/>
          </a:bodyPr>
          <a:lstStyle/>
          <a:p>
            <a:r>
              <a:rPr lang="en-US" dirty="0"/>
              <a:t>TASK FORCE TEAM</a:t>
            </a:r>
          </a:p>
        </p:txBody>
      </p:sp>
      <p:sp>
        <p:nvSpPr>
          <p:cNvPr id="4" name="Footer Placeholder 3">
            <a:extLst>
              <a:ext uri="{FF2B5EF4-FFF2-40B4-BE49-F238E27FC236}">
                <a16:creationId xmlns:a16="http://schemas.microsoft.com/office/drawing/2014/main" id="{27164BDA-6240-43FA-897D-C5284AC3B0B3}"/>
              </a:ext>
            </a:extLst>
          </p:cNvPr>
          <p:cNvSpPr>
            <a:spLocks noGrp="1"/>
          </p:cNvSpPr>
          <p:nvPr>
            <p:ph type="ftr" sz="quarter" idx="11"/>
          </p:nvPr>
        </p:nvSpPr>
        <p:spPr>
          <a:xfrm>
            <a:off x="4038600" y="6356350"/>
            <a:ext cx="4114800" cy="365125"/>
          </a:xfrm>
        </p:spPr>
        <p:txBody>
          <a:bodyPr/>
          <a:lstStyle/>
          <a:p>
            <a:r>
              <a:rPr lang="en-US"/>
              <a:t>SCM517_CaseStudy_2023</a:t>
            </a:r>
            <a:endParaRPr lang="en-US" dirty="0"/>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41</a:t>
            </a:fld>
            <a:endParaRPr lang="en-US" dirty="0"/>
          </a:p>
        </p:txBody>
      </p:sp>
      <p:graphicFrame>
        <p:nvGraphicFramePr>
          <p:cNvPr id="40" name="SmartArt Placeholder 39" descr="Org chart SmartArt graphic">
            <a:extLst>
              <a:ext uri="{FF2B5EF4-FFF2-40B4-BE49-F238E27FC236}">
                <a16:creationId xmlns:a16="http://schemas.microsoft.com/office/drawing/2014/main" id="{2639E283-05D4-48C9-A81B-58E81C4669D7}"/>
              </a:ext>
            </a:extLst>
          </p:cNvPr>
          <p:cNvGraphicFramePr>
            <a:graphicFrameLocks noGrp="1"/>
          </p:cNvGraphicFramePr>
          <p:nvPr>
            <p:ph type="dgm" sz="quarter" idx="27"/>
            <p:extLst>
              <p:ext uri="{D42A27DB-BD31-4B8C-83A1-F6EECF244321}">
                <p14:modId xmlns:p14="http://schemas.microsoft.com/office/powerpoint/2010/main" val="2745384600"/>
              </p:ext>
            </p:extLst>
          </p:nvPr>
        </p:nvGraphicFramePr>
        <p:xfrm>
          <a:off x="62345" y="1643495"/>
          <a:ext cx="12025746" cy="4057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7763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3751118" y="1198417"/>
            <a:ext cx="4689764" cy="1615163"/>
          </a:xfrm>
        </p:spPr>
        <p:txBody>
          <a:bodyPr>
            <a:normAutofit/>
          </a:bodyPr>
          <a:lstStyle/>
          <a:p>
            <a:r>
              <a:rPr lang="en-US" sz="54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THANK YOU</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a:t>SCM517_CaseStudy_2023</a:t>
            </a:r>
            <a:endParaRPr lang="en-US" dirty="0"/>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42</a:t>
            </a:fld>
            <a:endParaRPr lang="en-US" dirty="0"/>
          </a:p>
        </p:txBody>
      </p:sp>
      <p:pic>
        <p:nvPicPr>
          <p:cNvPr id="7" name="Graphic 6" descr="Users with solid fill">
            <a:extLst>
              <a:ext uri="{FF2B5EF4-FFF2-40B4-BE49-F238E27FC236}">
                <a16:creationId xmlns:a16="http://schemas.microsoft.com/office/drawing/2014/main" id="{77248B5C-7517-6F62-BB8B-04A80BF62C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45827" y="4297040"/>
            <a:ext cx="1586345" cy="1586345"/>
          </a:xfrm>
          <a:prstGeom prst="rect">
            <a:avLst/>
          </a:prstGeom>
        </p:spPr>
      </p:pic>
      <p:sp>
        <p:nvSpPr>
          <p:cNvPr id="9" name="TextBox 8">
            <a:extLst>
              <a:ext uri="{FF2B5EF4-FFF2-40B4-BE49-F238E27FC236}">
                <a16:creationId xmlns:a16="http://schemas.microsoft.com/office/drawing/2014/main" id="{7A48A990-ED81-4630-4C3B-AA1B33ABD009}"/>
              </a:ext>
            </a:extLst>
          </p:cNvPr>
          <p:cNvSpPr txBox="1"/>
          <p:nvPr/>
        </p:nvSpPr>
        <p:spPr>
          <a:xfrm>
            <a:off x="4087092" y="3632704"/>
            <a:ext cx="6123708" cy="2250681"/>
          </a:xfrm>
          <a:prstGeom prst="rect">
            <a:avLst/>
          </a:prstGeom>
          <a:noFill/>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rPr>
              <a:t>Team 361 - DATA DYNAMO</a:t>
            </a:r>
            <a:endParaRPr kumimoji="0" lang="en-US" sz="1600" b="1" i="0" u="none" strike="noStrike" kern="1200" cap="none" spc="0" normalizeH="0" baseline="0" noProof="0" dirty="0">
              <a:ln>
                <a:noFill/>
              </a:ln>
              <a:solidFill>
                <a:prstClr val="black"/>
              </a:solidFill>
              <a:effectLst/>
              <a:uLnTx/>
              <a:uFillTx/>
              <a:latin typeface="Quire Sans Pro Light"/>
              <a:ea typeface="+mn-ea"/>
              <a:cs typeface="+mn-cs"/>
            </a:endParaRPr>
          </a:p>
          <a:p>
            <a:pPr marL="0" marR="0" lvl="0" indent="0" algn="l" defTabSz="800100" rtl="0" eaLnBrk="1" fontAlgn="auto" latinLnBrk="0" hangingPunct="1">
              <a:lnSpc>
                <a:spcPct val="150000"/>
              </a:lnSpc>
              <a:spcBef>
                <a:spcPct val="0"/>
              </a:spcBef>
              <a:spcAft>
                <a:spcPct val="3500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Quire Sans Pro Light"/>
                <a:ea typeface="+mn-ea"/>
                <a:cs typeface="+mn-cs"/>
              </a:rPr>
              <a:t>Ben Jose</a:t>
            </a:r>
          </a:p>
          <a:p>
            <a:pPr marL="0" marR="0" lvl="0" indent="0" algn="l" defTabSz="800100" rtl="0" eaLnBrk="1" fontAlgn="auto" latinLnBrk="0" hangingPunct="1">
              <a:lnSpc>
                <a:spcPct val="150000"/>
              </a:lnSpc>
              <a:spcBef>
                <a:spcPct val="0"/>
              </a:spcBef>
              <a:spcAft>
                <a:spcPct val="35000"/>
              </a:spcAft>
              <a:buClrTx/>
              <a:buSzTx/>
              <a:buFont typeface="Arial" panose="020B0604020202020204" pitchFamily="34" charset="0"/>
              <a:buNone/>
              <a:tabLst/>
              <a:defRPr/>
            </a:pPr>
            <a:r>
              <a:rPr kumimoji="0" lang="en-IN" sz="1600" b="0" i="0" u="none" strike="noStrike" kern="1200" cap="none" spc="0" normalizeH="0" baseline="0" noProof="0" dirty="0">
                <a:ln>
                  <a:noFill/>
                </a:ln>
                <a:solidFill>
                  <a:prstClr val="black"/>
                </a:solidFill>
                <a:effectLst/>
                <a:uLnTx/>
                <a:uFillTx/>
                <a:latin typeface="Quire Sans Pro Light"/>
                <a:ea typeface="+mn-ea"/>
                <a:cs typeface="+mn-cs"/>
              </a:rPr>
              <a:t>Omkarini Tirumalaraju</a:t>
            </a:r>
          </a:p>
          <a:p>
            <a:pPr marL="0" marR="0" lvl="0" indent="0" algn="l" defTabSz="800100" rtl="0" eaLnBrk="1" fontAlgn="auto" latinLnBrk="0" hangingPunct="1">
              <a:lnSpc>
                <a:spcPct val="150000"/>
              </a:lnSpc>
              <a:spcBef>
                <a:spcPct val="0"/>
              </a:spcBef>
              <a:spcAft>
                <a:spcPct val="35000"/>
              </a:spcAft>
              <a:buClrTx/>
              <a:buSzTx/>
              <a:buFont typeface="Arial" panose="020B0604020202020204" pitchFamily="34" charset="0"/>
              <a:buNone/>
              <a:tabLst/>
              <a:defRPr/>
            </a:pPr>
            <a:r>
              <a:rPr kumimoji="0" lang="en-IN" sz="1600" b="0" i="0" u="none" strike="noStrike" kern="1200" cap="none" spc="0" normalizeH="0" baseline="0" noProof="0" dirty="0">
                <a:ln>
                  <a:noFill/>
                </a:ln>
                <a:solidFill>
                  <a:prstClr val="black"/>
                </a:solidFill>
                <a:effectLst/>
                <a:uLnTx/>
                <a:uFillTx/>
                <a:latin typeface="Quire Sans Pro Light"/>
                <a:ea typeface="+mn-ea"/>
                <a:cs typeface="+mn-cs"/>
              </a:rPr>
              <a:t>Shruthi Reddy Kolan</a:t>
            </a:r>
          </a:p>
          <a:p>
            <a:pPr marL="0" marR="0" lvl="0" indent="0" algn="l" defTabSz="800100" rtl="0" eaLnBrk="1" fontAlgn="auto" latinLnBrk="0" hangingPunct="1">
              <a:lnSpc>
                <a:spcPct val="150000"/>
              </a:lnSpc>
              <a:spcBef>
                <a:spcPct val="0"/>
              </a:spcBef>
              <a:spcAft>
                <a:spcPct val="35000"/>
              </a:spcAft>
              <a:buClrTx/>
              <a:buSzTx/>
              <a:buFont typeface="Arial" panose="020B0604020202020204" pitchFamily="34" charset="0"/>
              <a:buNone/>
              <a:tabLst/>
              <a:defRPr/>
            </a:pPr>
            <a:r>
              <a:rPr kumimoji="0" lang="en-IN" sz="1600" b="0" i="0" u="none" strike="noStrike" kern="1200" cap="none" spc="0" normalizeH="0" baseline="0" noProof="0" dirty="0">
                <a:ln>
                  <a:noFill/>
                </a:ln>
                <a:solidFill>
                  <a:prstClr val="black"/>
                </a:solidFill>
                <a:effectLst/>
                <a:uLnTx/>
                <a:uFillTx/>
                <a:latin typeface="Quire Sans Pro Light"/>
                <a:ea typeface="+mn-ea"/>
                <a:cs typeface="+mn-cs"/>
              </a:rPr>
              <a:t>Balaji Raj Veluchamy</a:t>
            </a:r>
          </a:p>
        </p:txBody>
      </p:sp>
    </p:spTree>
    <p:extLst>
      <p:ext uri="{BB962C8B-B14F-4D97-AF65-F5344CB8AC3E}">
        <p14:creationId xmlns:p14="http://schemas.microsoft.com/office/powerpoint/2010/main" val="227143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a:lstStyle/>
          <a:p>
            <a:r>
              <a:rPr lang="en-US" dirty="0"/>
              <a:t>Gentech – Management driven team</a:t>
            </a:r>
          </a:p>
        </p:txBody>
      </p:sp>
      <p:sp>
        <p:nvSpPr>
          <p:cNvPr id="8" name="Text Placeholder 7">
            <a:extLst>
              <a:ext uri="{FF2B5EF4-FFF2-40B4-BE49-F238E27FC236}">
                <a16:creationId xmlns:a16="http://schemas.microsoft.com/office/drawing/2014/main" id="{DF46CE38-1E0F-4E8B-92C5-39AA77E52443}"/>
              </a:ext>
            </a:extLst>
          </p:cNvPr>
          <p:cNvSpPr>
            <a:spLocks noGrp="1"/>
          </p:cNvSpPr>
          <p:nvPr>
            <p:ph type="body" sz="quarter" idx="19"/>
          </p:nvPr>
        </p:nvSpPr>
        <p:spPr>
          <a:xfrm>
            <a:off x="1364673" y="4598381"/>
            <a:ext cx="2103438" cy="274320"/>
          </a:xfrm>
        </p:spPr>
        <p:txBody>
          <a:bodyPr/>
          <a:lstStyle/>
          <a:p>
            <a:r>
              <a:rPr lang="en-US" sz="2400" dirty="0"/>
              <a:t>Elliot Smith</a:t>
            </a:r>
          </a:p>
        </p:txBody>
      </p:sp>
      <p:sp>
        <p:nvSpPr>
          <p:cNvPr id="17" name="Text Placeholder 16">
            <a:extLst>
              <a:ext uri="{FF2B5EF4-FFF2-40B4-BE49-F238E27FC236}">
                <a16:creationId xmlns:a16="http://schemas.microsoft.com/office/drawing/2014/main" id="{566AEC90-7B36-4B7B-90E9-89D6600D0659}"/>
              </a:ext>
            </a:extLst>
          </p:cNvPr>
          <p:cNvSpPr>
            <a:spLocks noGrp="1"/>
          </p:cNvSpPr>
          <p:nvPr>
            <p:ph type="body" sz="quarter" idx="20"/>
          </p:nvPr>
        </p:nvSpPr>
        <p:spPr>
          <a:xfrm>
            <a:off x="1364673" y="5161308"/>
            <a:ext cx="2103438" cy="274320"/>
          </a:xfrm>
        </p:spPr>
        <p:txBody>
          <a:bodyPr/>
          <a:lstStyle/>
          <a:p>
            <a:r>
              <a:rPr lang="en-US" sz="2400" dirty="0">
                <a:latin typeface="+mj-lt"/>
              </a:rPr>
              <a:t>CEO</a:t>
            </a:r>
          </a:p>
        </p:txBody>
      </p:sp>
      <p:sp>
        <p:nvSpPr>
          <p:cNvPr id="18" name="Text Placeholder 17">
            <a:extLst>
              <a:ext uri="{FF2B5EF4-FFF2-40B4-BE49-F238E27FC236}">
                <a16:creationId xmlns:a16="http://schemas.microsoft.com/office/drawing/2014/main" id="{C233B739-EA91-40DC-B361-7B22D9E5992D}"/>
              </a:ext>
            </a:extLst>
          </p:cNvPr>
          <p:cNvSpPr>
            <a:spLocks noGrp="1"/>
          </p:cNvSpPr>
          <p:nvPr>
            <p:ph type="body" sz="quarter" idx="21"/>
          </p:nvPr>
        </p:nvSpPr>
        <p:spPr>
          <a:xfrm>
            <a:off x="5083553" y="4598381"/>
            <a:ext cx="2103438" cy="274320"/>
          </a:xfrm>
        </p:spPr>
        <p:txBody>
          <a:bodyPr/>
          <a:lstStyle/>
          <a:p>
            <a:r>
              <a:rPr lang="en-US" sz="2400" dirty="0"/>
              <a:t>Grace Monroe</a:t>
            </a:r>
          </a:p>
        </p:txBody>
      </p:sp>
      <p:sp>
        <p:nvSpPr>
          <p:cNvPr id="19" name="Text Placeholder 18">
            <a:extLst>
              <a:ext uri="{FF2B5EF4-FFF2-40B4-BE49-F238E27FC236}">
                <a16:creationId xmlns:a16="http://schemas.microsoft.com/office/drawing/2014/main" id="{85A8A7FE-7A5C-4B0A-948C-EBDCA6269E8D}"/>
              </a:ext>
            </a:extLst>
          </p:cNvPr>
          <p:cNvSpPr>
            <a:spLocks noGrp="1"/>
          </p:cNvSpPr>
          <p:nvPr>
            <p:ph type="body" sz="quarter" idx="22"/>
          </p:nvPr>
        </p:nvSpPr>
        <p:spPr>
          <a:xfrm>
            <a:off x="5104435" y="5164020"/>
            <a:ext cx="2103438" cy="274320"/>
          </a:xfrm>
        </p:spPr>
        <p:txBody>
          <a:bodyPr/>
          <a:lstStyle/>
          <a:p>
            <a:r>
              <a:rPr lang="en-US" sz="1800" dirty="0">
                <a:latin typeface="+mj-lt"/>
              </a:rPr>
              <a:t>VP of Supply Chain Operations</a:t>
            </a:r>
          </a:p>
        </p:txBody>
      </p:sp>
      <p:sp>
        <p:nvSpPr>
          <p:cNvPr id="20" name="Text Placeholder 19">
            <a:extLst>
              <a:ext uri="{FF2B5EF4-FFF2-40B4-BE49-F238E27FC236}">
                <a16:creationId xmlns:a16="http://schemas.microsoft.com/office/drawing/2014/main" id="{940EF05F-D143-4A4E-A3CF-65E5CF2A0B8A}"/>
              </a:ext>
            </a:extLst>
          </p:cNvPr>
          <p:cNvSpPr>
            <a:spLocks noGrp="1"/>
          </p:cNvSpPr>
          <p:nvPr>
            <p:ph type="body" sz="quarter" idx="23"/>
          </p:nvPr>
        </p:nvSpPr>
        <p:spPr>
          <a:xfrm>
            <a:off x="8766842" y="4598381"/>
            <a:ext cx="2103438" cy="274320"/>
          </a:xfrm>
        </p:spPr>
        <p:txBody>
          <a:bodyPr/>
          <a:lstStyle/>
          <a:p>
            <a:r>
              <a:rPr lang="en-US" sz="2400" dirty="0"/>
              <a:t>Jeff Hugh</a:t>
            </a:r>
          </a:p>
        </p:txBody>
      </p:sp>
      <p:sp>
        <p:nvSpPr>
          <p:cNvPr id="21" name="Text Placeholder 20">
            <a:extLst>
              <a:ext uri="{FF2B5EF4-FFF2-40B4-BE49-F238E27FC236}">
                <a16:creationId xmlns:a16="http://schemas.microsoft.com/office/drawing/2014/main" id="{439DE219-A942-4567-A75F-69E0C6CE1252}"/>
              </a:ext>
            </a:extLst>
          </p:cNvPr>
          <p:cNvSpPr>
            <a:spLocks noGrp="1"/>
          </p:cNvSpPr>
          <p:nvPr>
            <p:ph type="body" sz="quarter" idx="24"/>
          </p:nvPr>
        </p:nvSpPr>
        <p:spPr>
          <a:xfrm>
            <a:off x="8844197" y="5203045"/>
            <a:ext cx="2103438" cy="274320"/>
          </a:xfrm>
        </p:spPr>
        <p:txBody>
          <a:bodyPr/>
          <a:lstStyle/>
          <a:p>
            <a:r>
              <a:rPr lang="en-US" sz="1800" dirty="0">
                <a:latin typeface="+mj-lt"/>
              </a:rPr>
              <a:t>LSS Black Belt</a:t>
            </a:r>
          </a:p>
        </p:txBody>
      </p:sp>
      <p:sp>
        <p:nvSpPr>
          <p:cNvPr id="4" name="Footer Placeholder 3">
            <a:extLst>
              <a:ext uri="{FF2B5EF4-FFF2-40B4-BE49-F238E27FC236}">
                <a16:creationId xmlns:a16="http://schemas.microsoft.com/office/drawing/2014/main" id="{2EEB76C5-C47C-4947-B895-9BBB7C93F508}"/>
              </a:ext>
            </a:extLst>
          </p:cNvPr>
          <p:cNvSpPr>
            <a:spLocks noGrp="1"/>
          </p:cNvSpPr>
          <p:nvPr>
            <p:ph type="ftr" sz="quarter" idx="11"/>
          </p:nvPr>
        </p:nvSpPr>
        <p:spPr>
          <a:xfrm>
            <a:off x="4038600" y="6356350"/>
            <a:ext cx="4114800" cy="365125"/>
          </a:xfrm>
        </p:spPr>
        <p:txBody>
          <a:bodyPr/>
          <a:lstStyle/>
          <a:p>
            <a:r>
              <a:rPr lang="en-US"/>
              <a:t>SCM517_CaseStudy_2023</a:t>
            </a:r>
            <a:endParaRPr lang="en-US" dirty="0"/>
          </a:p>
        </p:txBody>
      </p:sp>
      <p:sp>
        <p:nvSpPr>
          <p:cNvPr id="5" name="Slide Number Placeholder 4">
            <a:extLst>
              <a:ext uri="{FF2B5EF4-FFF2-40B4-BE49-F238E27FC236}">
                <a16:creationId xmlns:a16="http://schemas.microsoft.com/office/drawing/2014/main" id="{1D394544-C9EA-4CC9-A8CE-78087E8661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1026" name="Picture 2" descr="Person business people executive boss man - Avatar &amp; Emoticons Icons">
            <a:extLst>
              <a:ext uri="{FF2B5EF4-FFF2-40B4-BE49-F238E27FC236}">
                <a16:creationId xmlns:a16="http://schemas.microsoft.com/office/drawing/2014/main" id="{C84926C4-D62D-DF48-481D-266CD2FF2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535" y="2199161"/>
            <a:ext cx="2270760" cy="22707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BCF93E6-E3E8-9784-B001-9A5DC2C5B08B}"/>
              </a:ext>
            </a:extLst>
          </p:cNvPr>
          <p:cNvPicPr>
            <a:picLocks noChangeAspect="1"/>
          </p:cNvPicPr>
          <p:nvPr/>
        </p:nvPicPr>
        <p:blipFill>
          <a:blip r:embed="rId3"/>
          <a:stretch>
            <a:fillRect/>
          </a:stretch>
        </p:blipFill>
        <p:spPr>
          <a:xfrm>
            <a:off x="5030054" y="2292926"/>
            <a:ext cx="2177819" cy="2177819"/>
          </a:xfrm>
          <a:prstGeom prst="rect">
            <a:avLst/>
          </a:prstGeom>
        </p:spPr>
      </p:pic>
      <p:pic>
        <p:nvPicPr>
          <p:cNvPr id="16" name="Picture 15">
            <a:extLst>
              <a:ext uri="{FF2B5EF4-FFF2-40B4-BE49-F238E27FC236}">
                <a16:creationId xmlns:a16="http://schemas.microsoft.com/office/drawing/2014/main" id="{DF84F314-69F6-C46B-A2A6-FDE427E77EBE}"/>
              </a:ext>
            </a:extLst>
          </p:cNvPr>
          <p:cNvPicPr>
            <a:picLocks noChangeAspect="1"/>
          </p:cNvPicPr>
          <p:nvPr/>
        </p:nvPicPr>
        <p:blipFill>
          <a:blip r:embed="rId4"/>
          <a:stretch>
            <a:fillRect/>
          </a:stretch>
        </p:blipFill>
        <p:spPr>
          <a:xfrm>
            <a:off x="8851888" y="2292926"/>
            <a:ext cx="2177819" cy="2177819"/>
          </a:xfrm>
          <a:prstGeom prst="rect">
            <a:avLst/>
          </a:prstGeom>
        </p:spPr>
      </p:pic>
    </p:spTree>
    <p:extLst>
      <p:ext uri="{BB962C8B-B14F-4D97-AF65-F5344CB8AC3E}">
        <p14:creationId xmlns:p14="http://schemas.microsoft.com/office/powerpoint/2010/main" val="4268866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A0C96-B169-9484-735A-CBCF105723C6}"/>
              </a:ext>
            </a:extLst>
          </p:cNvPr>
          <p:cNvSpPr>
            <a:spLocks noGrp="1"/>
          </p:cNvSpPr>
          <p:nvPr>
            <p:ph type="title"/>
          </p:nvPr>
        </p:nvSpPr>
        <p:spPr>
          <a:xfrm>
            <a:off x="460665" y="920339"/>
            <a:ext cx="10214263" cy="2313709"/>
          </a:xfrm>
        </p:spPr>
        <p:txBody>
          <a:bodyPr>
            <a:normAutofit/>
          </a:bodyPr>
          <a:lstStyle/>
          <a:p>
            <a:pPr>
              <a:lnSpc>
                <a:spcPct val="150000"/>
              </a:lnSpc>
            </a:pPr>
            <a:r>
              <a:rPr lang="en-US" sz="1800" b="1" i="1" dirty="0">
                <a:latin typeface="Times New Roman" panose="02020603050405020304" pitchFamily="18" charset="0"/>
                <a:ea typeface="+mn-ea"/>
                <a:cs typeface="Times New Roman" panose="02020603050405020304" pitchFamily="18" charset="0"/>
              </a:rPr>
              <a:t>Gentech’s proposal creation process </a:t>
            </a:r>
            <a:r>
              <a:rPr lang="en-US" sz="1800" dirty="0">
                <a:latin typeface="Times New Roman" panose="02020603050405020304" pitchFamily="18" charset="0"/>
                <a:ea typeface="+mn-ea"/>
                <a:cs typeface="Times New Roman" panose="02020603050405020304" pitchFamily="18" charset="0"/>
              </a:rPr>
              <a:t>is burdened by substantial inefficiencies and an </a:t>
            </a:r>
            <a:r>
              <a:rPr lang="en-US" sz="1800" b="1" i="1" dirty="0">
                <a:latin typeface="Times New Roman" panose="02020603050405020304" pitchFamily="18" charset="0"/>
                <a:ea typeface="+mn-ea"/>
                <a:cs typeface="Times New Roman" panose="02020603050405020304" pitchFamily="18" charset="0"/>
              </a:rPr>
              <a:t>SLA</a:t>
            </a:r>
            <a:r>
              <a:rPr lang="en-US" sz="1800" dirty="0">
                <a:latin typeface="Times New Roman" panose="02020603050405020304" pitchFamily="18" charset="0"/>
                <a:ea typeface="+mn-ea"/>
                <a:cs typeface="Times New Roman" panose="02020603050405020304" pitchFamily="18" charset="0"/>
              </a:rPr>
              <a:t> </a:t>
            </a:r>
            <a:r>
              <a:rPr lang="en-US" sz="1800" b="1" i="1" dirty="0">
                <a:latin typeface="Times New Roman" panose="02020603050405020304" pitchFamily="18" charset="0"/>
                <a:ea typeface="+mn-ea"/>
                <a:cs typeface="Times New Roman" panose="02020603050405020304" pitchFamily="18" charset="0"/>
              </a:rPr>
              <a:t>compliance rate </a:t>
            </a:r>
            <a:r>
              <a:rPr lang="en-US" sz="1800" dirty="0">
                <a:latin typeface="Times New Roman" panose="02020603050405020304" pitchFamily="18" charset="0"/>
                <a:ea typeface="+mn-ea"/>
                <a:cs typeface="Times New Roman" panose="02020603050405020304" pitchFamily="18" charset="0"/>
              </a:rPr>
              <a:t>of only </a:t>
            </a:r>
            <a:r>
              <a:rPr lang="en-US" sz="1800" b="1" i="1" dirty="0">
                <a:latin typeface="Times New Roman" panose="02020603050405020304" pitchFamily="18" charset="0"/>
                <a:ea typeface="+mn-ea"/>
                <a:cs typeface="Times New Roman" panose="02020603050405020304" pitchFamily="18" charset="0"/>
              </a:rPr>
              <a:t>72.32%</a:t>
            </a:r>
            <a:r>
              <a:rPr lang="en-US" sz="1800" dirty="0">
                <a:latin typeface="Times New Roman" panose="02020603050405020304" pitchFamily="18" charset="0"/>
                <a:ea typeface="+mn-ea"/>
                <a:cs typeface="Times New Roman" panose="02020603050405020304" pitchFamily="18" charset="0"/>
              </a:rPr>
              <a:t>, which has led to adverse consequences for the company, including a significant </a:t>
            </a:r>
            <a:r>
              <a:rPr lang="en-US" sz="1800" b="1" dirty="0">
                <a:latin typeface="Times New Roman" panose="02020603050405020304" pitchFamily="18" charset="0"/>
                <a:ea typeface="+mn-ea"/>
                <a:cs typeface="Times New Roman" panose="02020603050405020304" pitchFamily="18" charset="0"/>
              </a:rPr>
              <a:t>impact</a:t>
            </a:r>
            <a:r>
              <a:rPr lang="en-US" sz="1800" dirty="0">
                <a:latin typeface="Times New Roman" panose="02020603050405020304" pitchFamily="18" charset="0"/>
                <a:ea typeface="+mn-ea"/>
                <a:cs typeface="Times New Roman" panose="02020603050405020304" pitchFamily="18" charset="0"/>
              </a:rPr>
              <a:t> on the </a:t>
            </a:r>
            <a:r>
              <a:rPr lang="en-US" sz="1800" b="1" i="1" dirty="0">
                <a:latin typeface="Times New Roman" panose="02020603050405020304" pitchFamily="18" charset="0"/>
                <a:ea typeface="+mn-ea"/>
                <a:cs typeface="Times New Roman" panose="02020603050405020304" pitchFamily="18" charset="0"/>
              </a:rPr>
              <a:t>overall bid size</a:t>
            </a:r>
            <a:r>
              <a:rPr lang="en-US" sz="1800" dirty="0">
                <a:latin typeface="Times New Roman" panose="02020603050405020304" pitchFamily="18" charset="0"/>
                <a:ea typeface="+mn-ea"/>
                <a:cs typeface="Times New Roman" panose="02020603050405020304" pitchFamily="18" charset="0"/>
              </a:rPr>
              <a:t>, standing at </a:t>
            </a:r>
            <a:r>
              <a:rPr lang="en-US" sz="1800" b="1" i="1" dirty="0">
                <a:latin typeface="Times New Roman" panose="02020603050405020304" pitchFamily="18" charset="0"/>
                <a:ea typeface="+mn-ea"/>
                <a:cs typeface="Times New Roman" panose="02020603050405020304" pitchFamily="18" charset="0"/>
              </a:rPr>
              <a:t>$2.49 billion. </a:t>
            </a:r>
            <a:r>
              <a:rPr lang="en-US" sz="1800" dirty="0">
                <a:latin typeface="Times New Roman" panose="02020603050405020304" pitchFamily="18" charset="0"/>
                <a:ea typeface="+mn-ea"/>
                <a:cs typeface="Times New Roman" panose="02020603050405020304" pitchFamily="18" charset="0"/>
              </a:rPr>
              <a:t>These challenges are contributing to </a:t>
            </a:r>
            <a:r>
              <a:rPr lang="en-US" sz="1800" b="1" i="1" dirty="0">
                <a:latin typeface="Times New Roman" panose="02020603050405020304" pitchFamily="18" charset="0"/>
                <a:ea typeface="+mn-ea"/>
                <a:cs typeface="Times New Roman" panose="02020603050405020304" pitchFamily="18" charset="0"/>
              </a:rPr>
              <a:t>increased operational costs</a:t>
            </a:r>
            <a:r>
              <a:rPr lang="en-US" sz="1800" dirty="0">
                <a:latin typeface="Times New Roman" panose="02020603050405020304" pitchFamily="18" charset="0"/>
                <a:ea typeface="+mn-ea"/>
                <a:cs typeface="Times New Roman" panose="02020603050405020304" pitchFamily="18" charset="0"/>
              </a:rPr>
              <a:t>, </a:t>
            </a:r>
            <a:r>
              <a:rPr lang="en-US" sz="1800" b="1" i="1" dirty="0">
                <a:latin typeface="Times New Roman" panose="02020603050405020304" pitchFamily="18" charset="0"/>
                <a:ea typeface="+mn-ea"/>
                <a:cs typeface="Times New Roman" panose="02020603050405020304" pitchFamily="18" charset="0"/>
              </a:rPr>
              <a:t>reduced revenue potential</a:t>
            </a:r>
            <a:r>
              <a:rPr lang="en-US" sz="1800" dirty="0">
                <a:latin typeface="Times New Roman" panose="02020603050405020304" pitchFamily="18" charset="0"/>
                <a:ea typeface="+mn-ea"/>
                <a:cs typeface="Times New Roman" panose="02020603050405020304" pitchFamily="18" charset="0"/>
              </a:rPr>
              <a:t>, and </a:t>
            </a:r>
            <a:r>
              <a:rPr lang="en-US" sz="1800" b="1" i="1" dirty="0">
                <a:latin typeface="Times New Roman" panose="02020603050405020304" pitchFamily="18" charset="0"/>
                <a:ea typeface="+mn-ea"/>
                <a:cs typeface="Times New Roman" panose="02020603050405020304" pitchFamily="18" charset="0"/>
              </a:rPr>
              <a:t>diminished customer satisfaction</a:t>
            </a:r>
            <a:r>
              <a:rPr lang="en-US" sz="1800" dirty="0">
                <a:latin typeface="Times New Roman" panose="02020603050405020304" pitchFamily="18" charset="0"/>
                <a:ea typeface="+mn-ea"/>
                <a:cs typeface="Times New Roman" panose="02020603050405020304" pitchFamily="18" charset="0"/>
              </a:rPr>
              <a:t>.</a:t>
            </a:r>
          </a:p>
        </p:txBody>
      </p:sp>
      <p:sp>
        <p:nvSpPr>
          <p:cNvPr id="3" name="Footer Placeholder 2">
            <a:extLst>
              <a:ext uri="{FF2B5EF4-FFF2-40B4-BE49-F238E27FC236}">
                <a16:creationId xmlns:a16="http://schemas.microsoft.com/office/drawing/2014/main" id="{44F3E803-0101-92F9-1E5B-C8E73F1F7537}"/>
              </a:ext>
            </a:extLst>
          </p:cNvPr>
          <p:cNvSpPr>
            <a:spLocks noGrp="1"/>
          </p:cNvSpPr>
          <p:nvPr>
            <p:ph type="ftr" sz="quarter" idx="11"/>
          </p:nvPr>
        </p:nvSpPr>
        <p:spPr/>
        <p:txBody>
          <a:bodyPr/>
          <a:lstStyle/>
          <a:p>
            <a:r>
              <a:rPr lang="en-US"/>
              <a:t>SCM517_CaseStudy_2023</a:t>
            </a:r>
            <a:endParaRPr lang="en-US" dirty="0"/>
          </a:p>
        </p:txBody>
      </p:sp>
      <p:sp>
        <p:nvSpPr>
          <p:cNvPr id="4" name="Slide Number Placeholder 3">
            <a:extLst>
              <a:ext uri="{FF2B5EF4-FFF2-40B4-BE49-F238E27FC236}">
                <a16:creationId xmlns:a16="http://schemas.microsoft.com/office/drawing/2014/main" id="{4F2C1C8C-E5E4-D68F-5559-CEEE7B10DA13}"/>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6" name="Title 1">
            <a:extLst>
              <a:ext uri="{FF2B5EF4-FFF2-40B4-BE49-F238E27FC236}">
                <a16:creationId xmlns:a16="http://schemas.microsoft.com/office/drawing/2014/main" id="{49C85F52-78E7-74CC-1BCD-53B6E4C73A5F}"/>
              </a:ext>
            </a:extLst>
          </p:cNvPr>
          <p:cNvSpPr txBox="1">
            <a:spLocks/>
          </p:cNvSpPr>
          <p:nvPr/>
        </p:nvSpPr>
        <p:spPr>
          <a:xfrm>
            <a:off x="570781" y="3870969"/>
            <a:ext cx="9259019" cy="2391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50000"/>
              </a:lnSpc>
            </a:pPr>
            <a:r>
              <a:rPr lang="en-US" sz="1800" dirty="0">
                <a:latin typeface="Times New Roman" panose="02020603050405020304" pitchFamily="18" charset="0"/>
                <a:ea typeface="+mn-ea"/>
                <a:cs typeface="Times New Roman" panose="02020603050405020304" pitchFamily="18" charset="0"/>
              </a:rPr>
              <a:t>The </a:t>
            </a:r>
            <a:r>
              <a:rPr lang="en-US" sz="1800" b="1" i="1" dirty="0">
                <a:latin typeface="Times New Roman" panose="02020603050405020304" pitchFamily="18" charset="0"/>
                <a:ea typeface="+mn-ea"/>
                <a:cs typeface="Times New Roman" panose="02020603050405020304" pitchFamily="18" charset="0"/>
              </a:rPr>
              <a:t>objective </a:t>
            </a:r>
            <a:r>
              <a:rPr lang="en-US" sz="1800" dirty="0">
                <a:latin typeface="Times New Roman" panose="02020603050405020304" pitchFamily="18" charset="0"/>
                <a:ea typeface="+mn-ea"/>
                <a:cs typeface="Times New Roman" panose="02020603050405020304" pitchFamily="18" charset="0"/>
              </a:rPr>
              <a:t>is to substantially </a:t>
            </a:r>
            <a:r>
              <a:rPr lang="en-US" sz="1800" b="1" i="1" dirty="0">
                <a:latin typeface="Times New Roman" panose="02020603050405020304" pitchFamily="18" charset="0"/>
                <a:ea typeface="+mn-ea"/>
                <a:cs typeface="Times New Roman" panose="02020603050405020304" pitchFamily="18" charset="0"/>
              </a:rPr>
              <a:t>improve</a:t>
            </a:r>
            <a:r>
              <a:rPr lang="en-US" sz="1800" dirty="0">
                <a:latin typeface="Times New Roman" panose="02020603050405020304" pitchFamily="18" charset="0"/>
                <a:ea typeface="+mn-ea"/>
                <a:cs typeface="Times New Roman" panose="02020603050405020304" pitchFamily="18" charset="0"/>
              </a:rPr>
              <a:t> the </a:t>
            </a:r>
            <a:r>
              <a:rPr lang="en-US" sz="1800" b="1" i="1" dirty="0">
                <a:latin typeface="Times New Roman" panose="02020603050405020304" pitchFamily="18" charset="0"/>
                <a:ea typeface="+mn-ea"/>
                <a:cs typeface="Times New Roman" panose="02020603050405020304" pitchFamily="18" charset="0"/>
              </a:rPr>
              <a:t>efficiency </a:t>
            </a:r>
            <a:r>
              <a:rPr lang="en-US" sz="1800" dirty="0">
                <a:latin typeface="Times New Roman" panose="02020603050405020304" pitchFamily="18" charset="0"/>
                <a:ea typeface="+mn-ea"/>
                <a:cs typeface="Times New Roman" panose="02020603050405020304" pitchFamily="18" charset="0"/>
              </a:rPr>
              <a:t>of </a:t>
            </a:r>
            <a:r>
              <a:rPr lang="en-US" sz="1800" b="1" i="1" dirty="0">
                <a:latin typeface="Times New Roman" panose="02020603050405020304" pitchFamily="18" charset="0"/>
                <a:ea typeface="+mn-ea"/>
                <a:cs typeface="Times New Roman" panose="02020603050405020304" pitchFamily="18" charset="0"/>
              </a:rPr>
              <a:t>Gentech's proposal creation process </a:t>
            </a:r>
            <a:r>
              <a:rPr lang="en-US" sz="1800" dirty="0">
                <a:latin typeface="Times New Roman" panose="02020603050405020304" pitchFamily="18" charset="0"/>
                <a:ea typeface="+mn-ea"/>
                <a:cs typeface="Times New Roman" panose="02020603050405020304" pitchFamily="18" charset="0"/>
              </a:rPr>
              <a:t>by</a:t>
            </a:r>
            <a:r>
              <a:rPr lang="en-US" sz="1800" b="1" i="1" dirty="0">
                <a:latin typeface="Times New Roman" panose="02020603050405020304" pitchFamily="18" charset="0"/>
                <a:ea typeface="+mn-ea"/>
                <a:cs typeface="Times New Roman" panose="02020603050405020304" pitchFamily="18" charset="0"/>
              </a:rPr>
              <a:t> increasing </a:t>
            </a:r>
            <a:r>
              <a:rPr lang="en-US" sz="1800" dirty="0">
                <a:latin typeface="Times New Roman" panose="02020603050405020304" pitchFamily="18" charset="0"/>
                <a:ea typeface="+mn-ea"/>
                <a:cs typeface="Times New Roman" panose="02020603050405020304" pitchFamily="18" charset="0"/>
              </a:rPr>
              <a:t>the proportion of </a:t>
            </a:r>
            <a:r>
              <a:rPr lang="en-US" sz="1800" b="1" i="1" dirty="0">
                <a:latin typeface="Times New Roman" panose="02020603050405020304" pitchFamily="18" charset="0"/>
                <a:ea typeface="+mn-ea"/>
                <a:cs typeface="Times New Roman" panose="02020603050405020304" pitchFamily="18" charset="0"/>
              </a:rPr>
              <a:t>SLA </a:t>
            </a:r>
            <a:r>
              <a:rPr lang="en-US" sz="1800" dirty="0">
                <a:latin typeface="Times New Roman" panose="02020603050405020304" pitchFamily="18" charset="0"/>
                <a:ea typeface="+mn-ea"/>
                <a:cs typeface="Times New Roman" panose="02020603050405020304" pitchFamily="18" charset="0"/>
              </a:rPr>
              <a:t>in </a:t>
            </a:r>
            <a:r>
              <a:rPr lang="en-US" sz="1800" b="1" i="1" dirty="0">
                <a:latin typeface="Times New Roman" panose="02020603050405020304" pitchFamily="18" charset="0"/>
                <a:ea typeface="+mn-ea"/>
                <a:cs typeface="Times New Roman" panose="02020603050405020304" pitchFamily="18" charset="0"/>
              </a:rPr>
              <a:t>cycle time, </a:t>
            </a:r>
            <a:r>
              <a:rPr lang="en-US" sz="1800" dirty="0">
                <a:latin typeface="Times New Roman" panose="02020603050405020304" pitchFamily="18" charset="0"/>
                <a:ea typeface="+mn-ea"/>
                <a:cs typeface="Times New Roman" panose="02020603050405020304" pitchFamily="18" charset="0"/>
              </a:rPr>
              <a:t>currently at </a:t>
            </a:r>
            <a:r>
              <a:rPr lang="en-US" sz="1800" b="1" i="1" dirty="0">
                <a:latin typeface="Times New Roman" panose="02020603050405020304" pitchFamily="18" charset="0"/>
                <a:ea typeface="+mn-ea"/>
                <a:cs typeface="Times New Roman" panose="02020603050405020304" pitchFamily="18" charset="0"/>
              </a:rPr>
              <a:t>72.32%,</a:t>
            </a:r>
            <a:r>
              <a:rPr lang="en-US" sz="1800" dirty="0">
                <a:latin typeface="Times New Roman" panose="02020603050405020304" pitchFamily="18" charset="0"/>
                <a:ea typeface="+mn-ea"/>
                <a:cs typeface="Times New Roman" panose="02020603050405020304" pitchFamily="18" charset="0"/>
              </a:rPr>
              <a:t> to</a:t>
            </a:r>
            <a:r>
              <a:rPr lang="en-US" sz="1800" b="1" i="1" dirty="0">
                <a:latin typeface="Times New Roman" panose="02020603050405020304" pitchFamily="18" charset="0"/>
                <a:ea typeface="+mn-ea"/>
                <a:cs typeface="Times New Roman" panose="02020603050405020304" pitchFamily="18" charset="0"/>
              </a:rPr>
              <a:t> 90% </a:t>
            </a:r>
            <a:r>
              <a:rPr lang="en-US" sz="1800" dirty="0">
                <a:latin typeface="Times New Roman" panose="02020603050405020304" pitchFamily="18" charset="0"/>
                <a:ea typeface="+mn-ea"/>
                <a:cs typeface="Times New Roman" panose="02020603050405020304" pitchFamily="18" charset="0"/>
              </a:rPr>
              <a:t>by the end of the </a:t>
            </a:r>
            <a:r>
              <a:rPr lang="en-US" sz="1800" b="1" i="1" dirty="0">
                <a:latin typeface="Times New Roman" panose="02020603050405020304" pitchFamily="18" charset="0"/>
                <a:ea typeface="+mn-ea"/>
                <a:cs typeface="Times New Roman" panose="02020603050405020304" pitchFamily="18" charset="0"/>
              </a:rPr>
              <a:t>fourth quarter in 2023. </a:t>
            </a:r>
            <a:r>
              <a:rPr lang="en-US" sz="1800" dirty="0">
                <a:latin typeface="Times New Roman" panose="02020603050405020304" pitchFamily="18" charset="0"/>
                <a:ea typeface="+mn-ea"/>
                <a:cs typeface="Times New Roman" panose="02020603050405020304" pitchFamily="18" charset="0"/>
              </a:rPr>
              <a:t>This </a:t>
            </a:r>
            <a:r>
              <a:rPr lang="en-US" sz="1800" b="1" i="1" dirty="0">
                <a:latin typeface="Times New Roman" panose="02020603050405020304" pitchFamily="18" charset="0"/>
                <a:ea typeface="+mn-ea"/>
                <a:cs typeface="Times New Roman" panose="02020603050405020304" pitchFamily="18" charset="0"/>
              </a:rPr>
              <a:t>improvement </a:t>
            </a:r>
            <a:r>
              <a:rPr lang="en-US" sz="1800" dirty="0">
                <a:latin typeface="Times New Roman" panose="02020603050405020304" pitchFamily="18" charset="0"/>
                <a:ea typeface="+mn-ea"/>
                <a:cs typeface="Times New Roman" panose="02020603050405020304" pitchFamily="18" charset="0"/>
              </a:rPr>
              <a:t>will enhance </a:t>
            </a:r>
            <a:r>
              <a:rPr lang="en-US" sz="1800" b="1" i="1" dirty="0">
                <a:latin typeface="Times New Roman" panose="02020603050405020304" pitchFamily="18" charset="0"/>
                <a:ea typeface="+mn-ea"/>
                <a:cs typeface="Times New Roman" panose="02020603050405020304" pitchFamily="18" charset="0"/>
              </a:rPr>
              <a:t>competitiveness, lower operational costs, </a:t>
            </a:r>
            <a:r>
              <a:rPr lang="en-US" sz="1800" dirty="0">
                <a:latin typeface="Times New Roman" panose="02020603050405020304" pitchFamily="18" charset="0"/>
                <a:ea typeface="+mn-ea"/>
                <a:cs typeface="Times New Roman" panose="02020603050405020304" pitchFamily="18" charset="0"/>
              </a:rPr>
              <a:t>and </a:t>
            </a:r>
            <a:r>
              <a:rPr lang="en-US" sz="1800" b="1" i="1" dirty="0">
                <a:latin typeface="Times New Roman" panose="02020603050405020304" pitchFamily="18" charset="0"/>
                <a:ea typeface="+mn-ea"/>
                <a:cs typeface="Times New Roman" panose="02020603050405020304" pitchFamily="18" charset="0"/>
              </a:rPr>
              <a:t>increase customer satisfaction.</a:t>
            </a:r>
          </a:p>
        </p:txBody>
      </p:sp>
      <p:pic>
        <p:nvPicPr>
          <p:cNvPr id="2050" name="Picture 2" descr="Market Condition Icons - Free SVG &amp; PNG Market Condition Images - Noun  Project">
            <a:extLst>
              <a:ext uri="{FF2B5EF4-FFF2-40B4-BE49-F238E27FC236}">
                <a16:creationId xmlns:a16="http://schemas.microsoft.com/office/drawing/2014/main" id="{75740C2B-8518-1C80-9F18-CA4F28562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2359" y="1562100"/>
            <a:ext cx="1347355" cy="13473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FFED16-76F0-FC3A-F24D-134D97C4F6C2}"/>
              </a:ext>
            </a:extLst>
          </p:cNvPr>
          <p:cNvSpPr txBox="1"/>
          <p:nvPr/>
        </p:nvSpPr>
        <p:spPr>
          <a:xfrm>
            <a:off x="304801" y="271151"/>
            <a:ext cx="3491344" cy="649188"/>
          </a:xfrm>
          <a:prstGeom prst="roundRect">
            <a:avLst>
              <a:gd name="adj" fmla="val 50000"/>
            </a:avLst>
          </a:prstGeom>
          <a:solidFill>
            <a:schemeClr val="accent4">
              <a:lumMod val="20000"/>
              <a:lumOff val="80000"/>
            </a:schemeClr>
          </a:solidFill>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kumimoji="0" lang="en-US" sz="2400" b="0" i="0" u="none" strike="noStrike" kern="1200" cap="none" spc="0" normalizeH="0" baseline="0" noProof="0" dirty="0">
                <a:ln>
                  <a:noFill/>
                </a:ln>
                <a:solidFill>
                  <a:prstClr val="black"/>
                </a:solidFill>
                <a:effectLst/>
                <a:uLnTx/>
                <a:uFillTx/>
                <a:latin typeface="Tisa Offc Serif Pro"/>
                <a:ea typeface="+mj-ea"/>
                <a:cs typeface="+mj-cs"/>
              </a:rPr>
              <a:t>Problem Statement</a:t>
            </a:r>
            <a:endParaRPr lang="en-US" sz="1400" dirty="0"/>
          </a:p>
        </p:txBody>
      </p:sp>
      <p:sp>
        <p:nvSpPr>
          <p:cNvPr id="10" name="TextBox 9">
            <a:extLst>
              <a:ext uri="{FF2B5EF4-FFF2-40B4-BE49-F238E27FC236}">
                <a16:creationId xmlns:a16="http://schemas.microsoft.com/office/drawing/2014/main" id="{EB974DC5-C4C5-82E6-68CA-D5021C8F8B4F}"/>
              </a:ext>
            </a:extLst>
          </p:cNvPr>
          <p:cNvSpPr txBox="1"/>
          <p:nvPr/>
        </p:nvSpPr>
        <p:spPr>
          <a:xfrm>
            <a:off x="304801" y="3465535"/>
            <a:ext cx="3491344" cy="649188"/>
          </a:xfrm>
          <a:prstGeom prst="roundRect">
            <a:avLst>
              <a:gd name="adj" fmla="val 50000"/>
            </a:avLst>
          </a:prstGeom>
          <a:solidFill>
            <a:schemeClr val="accent4">
              <a:lumMod val="20000"/>
              <a:lumOff val="80000"/>
            </a:schemeClr>
          </a:solidFill>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kumimoji="0" lang="en-US" sz="2400" b="0" i="0" u="none" strike="noStrike" kern="1200" cap="none" spc="0" normalizeH="0" baseline="0" noProof="0" dirty="0">
                <a:ln>
                  <a:noFill/>
                </a:ln>
                <a:solidFill>
                  <a:prstClr val="black"/>
                </a:solidFill>
                <a:effectLst/>
                <a:uLnTx/>
                <a:uFillTx/>
                <a:latin typeface="Tisa Offc Serif Pro"/>
                <a:ea typeface="+mj-ea"/>
                <a:cs typeface="+mj-cs"/>
              </a:rPr>
              <a:t>Goal Statement</a:t>
            </a:r>
            <a:endParaRPr lang="en-US" sz="1400" dirty="0"/>
          </a:p>
        </p:txBody>
      </p:sp>
      <p:pic>
        <p:nvPicPr>
          <p:cNvPr id="2058" name="Picture 10" descr="Pin on d">
            <a:extLst>
              <a:ext uri="{FF2B5EF4-FFF2-40B4-BE49-F238E27FC236}">
                <a16:creationId xmlns:a16="http://schemas.microsoft.com/office/drawing/2014/main" id="{06ACDD03-CEAB-97A0-FEA4-3D9FC834EF46}"/>
              </a:ext>
            </a:extLst>
          </p:cNvPr>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artisticPastelsSmooth/>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234326" y="4062845"/>
            <a:ext cx="1553128" cy="155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587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474DA1-7213-2A6D-0A08-B1F587C1B85C}"/>
              </a:ext>
            </a:extLst>
          </p:cNvPr>
          <p:cNvSpPr>
            <a:spLocks noGrp="1"/>
          </p:cNvSpPr>
          <p:nvPr>
            <p:ph type="ftr" sz="quarter" idx="11"/>
          </p:nvPr>
        </p:nvSpPr>
        <p:spPr/>
        <p:txBody>
          <a:bodyPr/>
          <a:lstStyle/>
          <a:p>
            <a:r>
              <a:rPr lang="en-US"/>
              <a:t>SCM517_CaseStudy_2023</a:t>
            </a:r>
            <a:endParaRPr lang="en-US" dirty="0"/>
          </a:p>
        </p:txBody>
      </p:sp>
      <p:sp>
        <p:nvSpPr>
          <p:cNvPr id="4" name="Slide Number Placeholder 3">
            <a:extLst>
              <a:ext uri="{FF2B5EF4-FFF2-40B4-BE49-F238E27FC236}">
                <a16:creationId xmlns:a16="http://schemas.microsoft.com/office/drawing/2014/main" id="{940C835F-13C0-30A3-D667-22243E072687}"/>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6" name="TextBox 5">
            <a:extLst>
              <a:ext uri="{FF2B5EF4-FFF2-40B4-BE49-F238E27FC236}">
                <a16:creationId xmlns:a16="http://schemas.microsoft.com/office/drawing/2014/main" id="{610FCFEA-0E4E-6974-4E80-BBAC3FB1A93F}"/>
              </a:ext>
            </a:extLst>
          </p:cNvPr>
          <p:cNvSpPr txBox="1"/>
          <p:nvPr/>
        </p:nvSpPr>
        <p:spPr>
          <a:xfrm>
            <a:off x="448771" y="1367926"/>
            <a:ext cx="8908764" cy="4351448"/>
          </a:xfrm>
          <a:prstGeom prst="rect">
            <a:avLst/>
          </a:prstGeom>
          <a:noFill/>
        </p:spPr>
        <p:txBody>
          <a:bodyPr wrap="square" rtlCol="0">
            <a:spAutoFit/>
          </a:bodyPr>
          <a:lstStyle/>
          <a:p>
            <a:r>
              <a:rPr lang="en-US" sz="2400" b="1" i="1" u="sng" dirty="0"/>
              <a:t>Customers</a:t>
            </a:r>
            <a:r>
              <a:rPr lang="en-US" sz="2400" b="1" i="1" dirty="0"/>
              <a:t> : </a:t>
            </a:r>
          </a:p>
          <a:p>
            <a:pPr>
              <a:lnSpc>
                <a:spcPct val="150000"/>
              </a:lnSpc>
            </a:pPr>
            <a:r>
              <a:rPr lang="en-US"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Clients</a:t>
            </a:r>
            <a:r>
              <a:rPr lang="en-US" dirty="0">
                <a:latin typeface="Times New Roman" panose="02020603050405020304" pitchFamily="18" charset="0"/>
                <a:cs typeface="Times New Roman" panose="02020603050405020304" pitchFamily="18" charset="0"/>
              </a:rPr>
              <a:t> those who </a:t>
            </a:r>
            <a:r>
              <a:rPr lang="en-US" b="1" i="1" dirty="0">
                <a:latin typeface="Times New Roman" panose="02020603050405020304" pitchFamily="18" charset="0"/>
                <a:cs typeface="Times New Roman" panose="02020603050405020304" pitchFamily="18" charset="0"/>
              </a:rPr>
              <a:t>quote</a:t>
            </a:r>
            <a:r>
              <a:rPr lang="en-US" dirty="0">
                <a:latin typeface="Times New Roman" panose="02020603050405020304" pitchFamily="18" charset="0"/>
                <a:cs typeface="Times New Roman" panose="02020603050405020304" pitchFamily="18" charset="0"/>
              </a:rPr>
              <a:t> for </a:t>
            </a:r>
            <a:r>
              <a:rPr lang="en-US" b="1" i="1" dirty="0">
                <a:latin typeface="Times New Roman" panose="02020603050405020304" pitchFamily="18" charset="0"/>
                <a:cs typeface="Times New Roman" panose="02020603050405020304" pitchFamily="18" charset="0"/>
              </a:rPr>
              <a:t>best</a:t>
            </a:r>
            <a:r>
              <a:rPr lang="en-US" dirty="0">
                <a:latin typeface="Times New Roman" panose="02020603050405020304" pitchFamily="18" charset="0"/>
                <a:cs typeface="Times New Roman" panose="02020603050405020304" pitchFamily="18" charset="0"/>
              </a:rPr>
              <a:t> products &amp; </a:t>
            </a:r>
            <a:r>
              <a:rPr lang="en-US" b="1" i="1" dirty="0">
                <a:latin typeface="Times New Roman" panose="02020603050405020304" pitchFamily="18" charset="0"/>
                <a:cs typeface="Times New Roman" panose="02020603050405020304" pitchFamily="18" charset="0"/>
              </a:rPr>
              <a:t>better</a:t>
            </a:r>
            <a:r>
              <a:rPr lang="en-US" dirty="0">
                <a:latin typeface="Times New Roman" panose="02020603050405020304" pitchFamily="18" charset="0"/>
                <a:cs typeface="Times New Roman" panose="02020603050405020304" pitchFamily="18" charset="0"/>
              </a:rPr>
              <a:t> services (software, hardware, business solutions) from the Gentech through the sellers in an </a:t>
            </a:r>
            <a:r>
              <a:rPr lang="en-US" b="1" i="1" dirty="0">
                <a:latin typeface="Times New Roman" panose="02020603050405020304" pitchFamily="18" charset="0"/>
                <a:cs typeface="Times New Roman" panose="02020603050405020304" pitchFamily="18" charset="0"/>
              </a:rPr>
              <a:t>effective</a:t>
            </a:r>
            <a:r>
              <a:rPr lang="en-US" dirty="0">
                <a:latin typeface="Times New Roman" panose="02020603050405020304" pitchFamily="18" charset="0"/>
                <a:cs typeface="Times New Roman" panose="02020603050405020304" pitchFamily="18" charset="0"/>
              </a:rPr>
              <a:t> and </a:t>
            </a:r>
            <a:r>
              <a:rPr lang="en-US" b="1" i="1" dirty="0">
                <a:latin typeface="Times New Roman" panose="02020603050405020304" pitchFamily="18" charset="0"/>
                <a:cs typeface="Times New Roman" panose="02020603050405020304" pitchFamily="18" charset="0"/>
              </a:rPr>
              <a:t>efficient</a:t>
            </a:r>
            <a:r>
              <a:rPr lang="en-US" dirty="0">
                <a:latin typeface="Times New Roman" panose="02020603050405020304" pitchFamily="18" charset="0"/>
                <a:cs typeface="Times New Roman" panose="02020603050405020304" pitchFamily="18" charset="0"/>
              </a:rPr>
              <a:t> way of relationship to be part of </a:t>
            </a:r>
            <a:r>
              <a:rPr lang="en-US" b="1" i="1" dirty="0">
                <a:latin typeface="Times New Roman" panose="02020603050405020304" pitchFamily="18" charset="0"/>
                <a:cs typeface="Times New Roman" panose="02020603050405020304" pitchFamily="18" charset="0"/>
              </a:rPr>
              <a:t>business</a:t>
            </a:r>
            <a:r>
              <a:rPr lang="en-US" dirty="0">
                <a:latin typeface="Times New Roman" panose="02020603050405020304" pitchFamily="18" charset="0"/>
                <a:cs typeface="Times New Roman" panose="02020603050405020304" pitchFamily="18" charset="0"/>
              </a:rPr>
              <a:t>.</a:t>
            </a:r>
          </a:p>
          <a:p>
            <a:endParaRPr lang="en-US" sz="2000" dirty="0">
              <a:solidFill>
                <a:srgbClr val="343541"/>
              </a:solidFill>
              <a:latin typeface="Söhne"/>
            </a:endParaRPr>
          </a:p>
          <a:p>
            <a:endParaRPr lang="en-US" sz="2000" dirty="0"/>
          </a:p>
          <a:p>
            <a:r>
              <a:rPr lang="en-US" sz="2400" b="1" i="1" u="sng" dirty="0"/>
              <a:t>Voice of the Customer</a:t>
            </a:r>
            <a:r>
              <a:rPr lang="en-US" sz="2400" b="1" i="1" dirty="0"/>
              <a:t> :</a:t>
            </a:r>
            <a:r>
              <a:rPr lang="en-US" sz="2400" b="1" i="1" u="sng" dirty="0"/>
              <a:t> </a:t>
            </a:r>
          </a:p>
          <a:p>
            <a:pPr>
              <a:lnSpc>
                <a:spcPct val="150000"/>
              </a:lnSpc>
            </a:pPr>
            <a:r>
              <a:rPr lang="en-US" sz="2000" dirty="0"/>
              <a:t>	</a:t>
            </a:r>
            <a:r>
              <a:rPr lang="en-US" dirty="0">
                <a:latin typeface="Times New Roman" panose="02020603050405020304" pitchFamily="18" charset="0"/>
                <a:cs typeface="Times New Roman" panose="02020603050405020304" pitchFamily="18" charset="0"/>
              </a:rPr>
              <a:t>Gentech's customers seek </a:t>
            </a:r>
            <a:r>
              <a:rPr lang="en-US" b="1" i="1" dirty="0">
                <a:latin typeface="Times New Roman" panose="02020603050405020304" pitchFamily="18" charset="0"/>
                <a:cs typeface="Times New Roman" panose="02020603050405020304" pitchFamily="18" charset="0"/>
              </a:rPr>
              <a:t>high-quality</a:t>
            </a:r>
            <a:r>
              <a:rPr lang="en-US"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efficient</a:t>
            </a:r>
            <a:r>
              <a:rPr lang="en-US" dirty="0">
                <a:latin typeface="Times New Roman" panose="02020603050405020304" pitchFamily="18" charset="0"/>
                <a:cs typeface="Times New Roman" panose="02020603050405020304" pitchFamily="18" charset="0"/>
              </a:rPr>
              <a:t>, and </a:t>
            </a:r>
            <a:r>
              <a:rPr lang="en-US" b="1" i="1" dirty="0">
                <a:latin typeface="Times New Roman" panose="02020603050405020304" pitchFamily="18" charset="0"/>
                <a:cs typeface="Times New Roman" panose="02020603050405020304" pitchFamily="18" charset="0"/>
              </a:rPr>
              <a:t>cost-effective</a:t>
            </a:r>
            <a:r>
              <a:rPr lang="en-US" dirty="0">
                <a:latin typeface="Times New Roman" panose="02020603050405020304" pitchFamily="18" charset="0"/>
                <a:cs typeface="Times New Roman" panose="02020603050405020304" pitchFamily="18" charset="0"/>
              </a:rPr>
              <a:t> software, hardware, and business solutions. They expect </a:t>
            </a:r>
            <a:r>
              <a:rPr lang="en-US" b="1" i="1" dirty="0">
                <a:latin typeface="Times New Roman" panose="02020603050405020304" pitchFamily="18" charset="0"/>
                <a:cs typeface="Times New Roman" panose="02020603050405020304" pitchFamily="18" charset="0"/>
              </a:rPr>
              <a:t>timely</a:t>
            </a:r>
            <a:r>
              <a:rPr lang="en-US"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responses</a:t>
            </a:r>
            <a:r>
              <a:rPr lang="en-US"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effective</a:t>
            </a:r>
            <a:r>
              <a:rPr lang="en-US"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communication</a:t>
            </a:r>
            <a:r>
              <a:rPr lang="en-US" dirty="0">
                <a:latin typeface="Times New Roman" panose="02020603050405020304" pitchFamily="18" charset="0"/>
                <a:cs typeface="Times New Roman" panose="02020603050405020304" pitchFamily="18" charset="0"/>
              </a:rPr>
              <a:t>, and </a:t>
            </a:r>
            <a:r>
              <a:rPr lang="en-US" b="1" i="1" dirty="0">
                <a:latin typeface="Times New Roman" panose="02020603050405020304" pitchFamily="18" charset="0"/>
                <a:cs typeface="Times New Roman" panose="02020603050405020304" pitchFamily="18" charset="0"/>
              </a:rPr>
              <a:t>reliable</a:t>
            </a:r>
            <a:r>
              <a:rPr lang="en-US"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customized</a:t>
            </a:r>
            <a:r>
              <a:rPr lang="en-US"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offerings</a:t>
            </a:r>
            <a:r>
              <a:rPr lang="en-US" dirty="0">
                <a:latin typeface="Times New Roman" panose="02020603050405020304" pitchFamily="18" charset="0"/>
                <a:cs typeface="Times New Roman" panose="02020603050405020304" pitchFamily="18" charset="0"/>
              </a:rPr>
              <a:t> to meet their specific </a:t>
            </a:r>
            <a:r>
              <a:rPr lang="en-US" b="1" i="1" dirty="0">
                <a:latin typeface="Times New Roman" panose="02020603050405020304" pitchFamily="18" charset="0"/>
                <a:cs typeface="Times New Roman" panose="02020603050405020304" pitchFamily="18" charset="0"/>
              </a:rPr>
              <a:t>needs</a:t>
            </a:r>
            <a:r>
              <a:rPr lang="en-US" dirty="0">
                <a:latin typeface="Times New Roman" panose="02020603050405020304" pitchFamily="18" charset="0"/>
                <a:cs typeface="Times New Roman" panose="02020603050405020304" pitchFamily="18" charset="0"/>
              </a:rPr>
              <a:t>. Gathering and analyzing customer </a:t>
            </a:r>
            <a:r>
              <a:rPr lang="en-US" b="1" i="1" dirty="0">
                <a:latin typeface="Times New Roman" panose="02020603050405020304" pitchFamily="18" charset="0"/>
                <a:cs typeface="Times New Roman" panose="02020603050405020304" pitchFamily="18" charset="0"/>
              </a:rPr>
              <a:t>feedback</a:t>
            </a:r>
            <a:r>
              <a:rPr lang="en-US" dirty="0">
                <a:latin typeface="Times New Roman" panose="02020603050405020304" pitchFamily="18" charset="0"/>
                <a:cs typeface="Times New Roman" panose="02020603050405020304" pitchFamily="18" charset="0"/>
              </a:rPr>
              <a:t> is vital to ensuring that Gentech aligns with these key customer </a:t>
            </a:r>
            <a:r>
              <a:rPr lang="en-US" b="1" i="1" dirty="0">
                <a:latin typeface="Times New Roman" panose="02020603050405020304" pitchFamily="18" charset="0"/>
                <a:cs typeface="Times New Roman" panose="02020603050405020304" pitchFamily="18" charset="0"/>
              </a:rPr>
              <a:t>expectations</a:t>
            </a:r>
            <a:r>
              <a:rPr lang="en-US" dirty="0">
                <a:latin typeface="Times New Roman" panose="02020603050405020304" pitchFamily="18" charset="0"/>
                <a:cs typeface="Times New Roman" panose="02020603050405020304" pitchFamily="18" charset="0"/>
              </a:rPr>
              <a:t>.</a:t>
            </a:r>
          </a:p>
        </p:txBody>
      </p:sp>
      <p:pic>
        <p:nvPicPr>
          <p:cNvPr id="1028" name="Picture 4" descr="Client - Free marketing icons">
            <a:extLst>
              <a:ext uri="{FF2B5EF4-FFF2-40B4-BE49-F238E27FC236}">
                <a16:creationId xmlns:a16="http://schemas.microsoft.com/office/drawing/2014/main" id="{C33EC546-0408-399D-5600-1F11EB9D5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7563" y="1309365"/>
            <a:ext cx="1530798" cy="15307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89B2089-AAA7-707F-B071-6A8466ADD5EE}"/>
              </a:ext>
            </a:extLst>
          </p:cNvPr>
          <p:cNvPicPr>
            <a:picLocks noChangeAspect="1"/>
          </p:cNvPicPr>
          <p:nvPr/>
        </p:nvPicPr>
        <p:blipFill>
          <a:blip r:embed="rId3"/>
          <a:stretch>
            <a:fillRect/>
          </a:stretch>
        </p:blipFill>
        <p:spPr>
          <a:xfrm>
            <a:off x="9357535" y="3851564"/>
            <a:ext cx="2523853" cy="1808733"/>
          </a:xfrm>
          <a:prstGeom prst="ellipse">
            <a:avLst/>
          </a:prstGeom>
          <a:ln>
            <a:noFill/>
          </a:ln>
          <a:effectLst>
            <a:softEdge rad="31750"/>
          </a:effectLst>
        </p:spPr>
      </p:pic>
      <p:sp>
        <p:nvSpPr>
          <p:cNvPr id="9" name="Title 1">
            <a:extLst>
              <a:ext uri="{FF2B5EF4-FFF2-40B4-BE49-F238E27FC236}">
                <a16:creationId xmlns:a16="http://schemas.microsoft.com/office/drawing/2014/main" id="{4355E279-4552-6111-81EB-2FD6A7854C7A}"/>
              </a:ext>
            </a:extLst>
          </p:cNvPr>
          <p:cNvSpPr>
            <a:spLocks noGrp="1"/>
          </p:cNvSpPr>
          <p:nvPr>
            <p:ph type="title"/>
          </p:nvPr>
        </p:nvSpPr>
        <p:spPr>
          <a:xfrm>
            <a:off x="448771" y="409651"/>
            <a:ext cx="10515600" cy="640080"/>
          </a:xfrm>
        </p:spPr>
        <p:txBody>
          <a:bodyPr>
            <a:normAutofit fontScale="90000"/>
          </a:bodyPr>
          <a:lstStyle/>
          <a:p>
            <a:r>
              <a:rPr lang="en-US" dirty="0"/>
              <a:t>Voice of the Customer</a:t>
            </a:r>
          </a:p>
        </p:txBody>
      </p:sp>
    </p:spTree>
    <p:extLst>
      <p:ext uri="{BB962C8B-B14F-4D97-AF65-F5344CB8AC3E}">
        <p14:creationId xmlns:p14="http://schemas.microsoft.com/office/powerpoint/2010/main" val="2631726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F4E372-C2BD-4835-24B3-5C0682A65522}"/>
              </a:ext>
            </a:extLst>
          </p:cNvPr>
          <p:cNvSpPr>
            <a:spLocks noGrp="1"/>
          </p:cNvSpPr>
          <p:nvPr>
            <p:ph type="ftr" sz="quarter" idx="11"/>
          </p:nvPr>
        </p:nvSpPr>
        <p:spPr/>
        <p:txBody>
          <a:bodyPr/>
          <a:lstStyle/>
          <a:p>
            <a:r>
              <a:rPr lang="en-US"/>
              <a:t>SCM517_CaseStudy_2023</a:t>
            </a:r>
            <a:endParaRPr lang="en-US" dirty="0"/>
          </a:p>
        </p:txBody>
      </p:sp>
      <p:sp>
        <p:nvSpPr>
          <p:cNvPr id="4" name="Slide Number Placeholder 3">
            <a:extLst>
              <a:ext uri="{FF2B5EF4-FFF2-40B4-BE49-F238E27FC236}">
                <a16:creationId xmlns:a16="http://schemas.microsoft.com/office/drawing/2014/main" id="{EA014083-5E6A-487F-4A8D-A63E5B923BB3}"/>
              </a:ext>
            </a:extLst>
          </p:cNvPr>
          <p:cNvSpPr>
            <a:spLocks noGrp="1"/>
          </p:cNvSpPr>
          <p:nvPr>
            <p:ph type="sldNum" sz="quarter" idx="12"/>
          </p:nvPr>
        </p:nvSpPr>
        <p:spPr/>
        <p:txBody>
          <a:bodyPr/>
          <a:lstStyle/>
          <a:p>
            <a:fld id="{B5CEABB6-07DC-46E8-9B57-56EC44A396E5}" type="slidenum">
              <a:rPr lang="en-US" smtClean="0"/>
              <a:t>8</a:t>
            </a:fld>
            <a:endParaRPr lang="en-US" dirty="0"/>
          </a:p>
        </p:txBody>
      </p:sp>
      <p:pic>
        <p:nvPicPr>
          <p:cNvPr id="10" name="Picture 9">
            <a:extLst>
              <a:ext uri="{FF2B5EF4-FFF2-40B4-BE49-F238E27FC236}">
                <a16:creationId xmlns:a16="http://schemas.microsoft.com/office/drawing/2014/main" id="{CF9E837C-FA46-9018-0077-2A5496BFDE7B}"/>
              </a:ext>
            </a:extLst>
          </p:cNvPr>
          <p:cNvPicPr>
            <a:picLocks noChangeAspect="1"/>
          </p:cNvPicPr>
          <p:nvPr/>
        </p:nvPicPr>
        <p:blipFill rotWithShape="1">
          <a:blip r:embed="rId2"/>
          <a:srcRect l="3191"/>
          <a:stretch/>
        </p:blipFill>
        <p:spPr>
          <a:xfrm>
            <a:off x="5621482" y="344073"/>
            <a:ext cx="5978236" cy="5941470"/>
          </a:xfrm>
          <a:prstGeom prst="rect">
            <a:avLst/>
          </a:prstGeom>
        </p:spPr>
      </p:pic>
      <p:sp>
        <p:nvSpPr>
          <p:cNvPr id="13" name="Title 7">
            <a:extLst>
              <a:ext uri="{FF2B5EF4-FFF2-40B4-BE49-F238E27FC236}">
                <a16:creationId xmlns:a16="http://schemas.microsoft.com/office/drawing/2014/main" id="{8EB19A2C-EDA3-BEA3-29D5-9BF1C6AAF2E4}"/>
              </a:ext>
            </a:extLst>
          </p:cNvPr>
          <p:cNvSpPr>
            <a:spLocks noGrp="1"/>
          </p:cNvSpPr>
          <p:nvPr>
            <p:ph type="title"/>
          </p:nvPr>
        </p:nvSpPr>
        <p:spPr>
          <a:xfrm>
            <a:off x="672399" y="572457"/>
            <a:ext cx="10515600" cy="640080"/>
          </a:xfrm>
        </p:spPr>
        <p:txBody>
          <a:bodyPr>
            <a:normAutofit/>
          </a:bodyPr>
          <a:lstStyle/>
          <a:p>
            <a:r>
              <a:rPr lang="en-US" sz="3200" dirty="0"/>
              <a:t>Stakeholder analysis</a:t>
            </a:r>
          </a:p>
        </p:txBody>
      </p:sp>
      <p:sp>
        <p:nvSpPr>
          <p:cNvPr id="2" name="TextBox 1">
            <a:extLst>
              <a:ext uri="{FF2B5EF4-FFF2-40B4-BE49-F238E27FC236}">
                <a16:creationId xmlns:a16="http://schemas.microsoft.com/office/drawing/2014/main" id="{949CA109-AC4C-8D39-6081-C851D648D854}"/>
              </a:ext>
            </a:extLst>
          </p:cNvPr>
          <p:cNvSpPr txBox="1"/>
          <p:nvPr/>
        </p:nvSpPr>
        <p:spPr>
          <a:xfrm>
            <a:off x="360218" y="1555655"/>
            <a:ext cx="4918364" cy="4200909"/>
          </a:xfrm>
          <a:prstGeom prst="rect">
            <a:avLst/>
          </a:prstGeom>
          <a:noFill/>
        </p:spPr>
        <p:txBody>
          <a:bodyPr wrap="square" rtlCol="0">
            <a:spAutoFit/>
          </a:bodyPr>
          <a:lstStyle/>
          <a:p>
            <a:pPr>
              <a:lnSpc>
                <a:spcPct val="150000"/>
              </a:lnSpc>
            </a:pPr>
            <a:r>
              <a:rPr lang="en-US" dirty="0"/>
              <a:t>Our stakeholder analysis highlights the </a:t>
            </a:r>
            <a:r>
              <a:rPr lang="en-US" b="1" i="1" dirty="0"/>
              <a:t>diverse</a:t>
            </a:r>
            <a:r>
              <a:rPr lang="en-US" dirty="0"/>
              <a:t> </a:t>
            </a:r>
            <a:r>
              <a:rPr lang="en-US" b="1" i="1" dirty="0"/>
              <a:t>group of individuals </a:t>
            </a:r>
            <a:r>
              <a:rPr lang="en-US" dirty="0"/>
              <a:t>involved in our </a:t>
            </a:r>
            <a:r>
              <a:rPr lang="en-US" b="1" i="1" dirty="0"/>
              <a:t>Gentech</a:t>
            </a:r>
            <a:r>
              <a:rPr lang="en-US" dirty="0"/>
              <a:t> </a:t>
            </a:r>
            <a:r>
              <a:rPr lang="en-US" b="1" i="1" dirty="0"/>
              <a:t>project</a:t>
            </a:r>
            <a:r>
              <a:rPr lang="en-US" dirty="0"/>
              <a:t>, </a:t>
            </a:r>
            <a:r>
              <a:rPr lang="en-US" b="1" i="1" dirty="0"/>
              <a:t>spanning</a:t>
            </a:r>
            <a:r>
              <a:rPr lang="en-US" dirty="0"/>
              <a:t> from </a:t>
            </a:r>
            <a:r>
              <a:rPr lang="en-US" b="1" i="1" dirty="0"/>
              <a:t>top</a:t>
            </a:r>
            <a:r>
              <a:rPr lang="en-US" dirty="0"/>
              <a:t> </a:t>
            </a:r>
            <a:r>
              <a:rPr lang="en-US" b="1" i="1" dirty="0"/>
              <a:t>management</a:t>
            </a:r>
            <a:r>
              <a:rPr lang="en-US" dirty="0"/>
              <a:t> down to </a:t>
            </a:r>
            <a:r>
              <a:rPr lang="en-US" b="1" i="1" dirty="0"/>
              <a:t>operational</a:t>
            </a:r>
            <a:r>
              <a:rPr lang="en-US" dirty="0"/>
              <a:t> </a:t>
            </a:r>
            <a:r>
              <a:rPr lang="en-US" b="1" i="1" dirty="0"/>
              <a:t>staff</a:t>
            </a:r>
            <a:r>
              <a:rPr lang="en-US" dirty="0"/>
              <a:t>. This analysis evaluates their </a:t>
            </a:r>
            <a:r>
              <a:rPr lang="en-US" b="1" i="1" dirty="0"/>
              <a:t>influence</a:t>
            </a:r>
            <a:r>
              <a:rPr lang="en-US" dirty="0"/>
              <a:t> (</a:t>
            </a:r>
            <a:r>
              <a:rPr lang="en-US" b="1" i="1" dirty="0"/>
              <a:t>POWER</a:t>
            </a:r>
            <a:r>
              <a:rPr lang="en-US" dirty="0"/>
              <a:t>) on the </a:t>
            </a:r>
            <a:r>
              <a:rPr lang="en-US" b="1" i="1" dirty="0"/>
              <a:t>project's</a:t>
            </a:r>
            <a:r>
              <a:rPr lang="en-US" dirty="0"/>
              <a:t> </a:t>
            </a:r>
            <a:r>
              <a:rPr lang="en-US" b="1" i="1" dirty="0"/>
              <a:t>outcomes</a:t>
            </a:r>
            <a:r>
              <a:rPr lang="en-US" dirty="0"/>
              <a:t> and their </a:t>
            </a:r>
            <a:r>
              <a:rPr lang="en-US" b="1" i="1" dirty="0"/>
              <a:t>level</a:t>
            </a:r>
            <a:r>
              <a:rPr lang="en-US" dirty="0"/>
              <a:t> of </a:t>
            </a:r>
            <a:r>
              <a:rPr lang="en-US" b="1" i="1" dirty="0"/>
              <a:t>engagement</a:t>
            </a:r>
            <a:r>
              <a:rPr lang="en-US" dirty="0"/>
              <a:t> and concern (</a:t>
            </a:r>
            <a:r>
              <a:rPr lang="en-US" b="1" i="1" dirty="0"/>
              <a:t>INTEREST</a:t>
            </a:r>
            <a:r>
              <a:rPr lang="en-US" dirty="0"/>
              <a:t>) in the </a:t>
            </a:r>
            <a:r>
              <a:rPr lang="en-US" b="1" i="1" dirty="0"/>
              <a:t>project's</a:t>
            </a:r>
            <a:r>
              <a:rPr lang="en-US" dirty="0"/>
              <a:t> </a:t>
            </a:r>
            <a:r>
              <a:rPr lang="en-US" b="1" i="1" dirty="0"/>
              <a:t>success</a:t>
            </a:r>
            <a:r>
              <a:rPr lang="en-US" dirty="0"/>
              <a:t>. </a:t>
            </a:r>
            <a:r>
              <a:rPr lang="en-US" b="1" i="1" dirty="0"/>
              <a:t>Recognizing</a:t>
            </a:r>
            <a:r>
              <a:rPr lang="en-US" dirty="0"/>
              <a:t> the </a:t>
            </a:r>
            <a:r>
              <a:rPr lang="en-US" b="1" i="1" dirty="0"/>
              <a:t>unique</a:t>
            </a:r>
            <a:r>
              <a:rPr lang="en-US" dirty="0"/>
              <a:t> </a:t>
            </a:r>
            <a:r>
              <a:rPr lang="en-US" b="1" i="1" dirty="0"/>
              <a:t>needs</a:t>
            </a:r>
            <a:r>
              <a:rPr lang="en-US" dirty="0"/>
              <a:t> and expectations of each </a:t>
            </a:r>
            <a:r>
              <a:rPr lang="en-US" b="1" i="1" dirty="0"/>
              <a:t>stakeholder</a:t>
            </a:r>
            <a:r>
              <a:rPr lang="en-US" dirty="0"/>
              <a:t> is </a:t>
            </a:r>
            <a:r>
              <a:rPr lang="en-US" b="1" i="1" dirty="0"/>
              <a:t>critical</a:t>
            </a:r>
            <a:r>
              <a:rPr lang="en-US" dirty="0"/>
              <a:t> for </a:t>
            </a:r>
            <a:r>
              <a:rPr lang="en-US" b="1" i="1" dirty="0"/>
              <a:t>effectively</a:t>
            </a:r>
            <a:r>
              <a:rPr lang="en-US" dirty="0"/>
              <a:t> </a:t>
            </a:r>
            <a:r>
              <a:rPr lang="en-US" b="1" i="1" dirty="0"/>
              <a:t>managing</a:t>
            </a:r>
            <a:r>
              <a:rPr lang="en-US" dirty="0"/>
              <a:t> and </a:t>
            </a:r>
            <a:r>
              <a:rPr lang="en-US" b="1" i="1" dirty="0"/>
              <a:t>implementing</a:t>
            </a:r>
            <a:r>
              <a:rPr lang="en-US" dirty="0"/>
              <a:t> process </a:t>
            </a:r>
            <a:r>
              <a:rPr lang="en-US" b="1" i="1" dirty="0"/>
              <a:t>improvements</a:t>
            </a:r>
            <a:r>
              <a:rPr lang="en-US" dirty="0"/>
              <a:t>.</a:t>
            </a:r>
          </a:p>
        </p:txBody>
      </p:sp>
    </p:spTree>
    <p:extLst>
      <p:ext uri="{BB962C8B-B14F-4D97-AF65-F5344CB8AC3E}">
        <p14:creationId xmlns:p14="http://schemas.microsoft.com/office/powerpoint/2010/main" val="105709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267C70EA-BBE4-082F-AD0F-E4A86500B9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SCM517_CaseStudy_2023</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7" name="Slide Number Placeholder 6">
            <a:extLst>
              <a:ext uri="{FF2B5EF4-FFF2-40B4-BE49-F238E27FC236}">
                <a16:creationId xmlns:a16="http://schemas.microsoft.com/office/drawing/2014/main" id="{18BFE97A-B15D-6D93-F66E-BD6B7E4843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5" name="Title 7">
            <a:extLst>
              <a:ext uri="{FF2B5EF4-FFF2-40B4-BE49-F238E27FC236}">
                <a16:creationId xmlns:a16="http://schemas.microsoft.com/office/drawing/2014/main" id="{7777FB04-5A8C-1E9C-98FA-F3E1D276A39B}"/>
              </a:ext>
            </a:extLst>
          </p:cNvPr>
          <p:cNvSpPr txBox="1">
            <a:spLocks/>
          </p:cNvSpPr>
          <p:nvPr/>
        </p:nvSpPr>
        <p:spPr>
          <a:xfrm>
            <a:off x="319108" y="136525"/>
            <a:ext cx="10515600" cy="640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800"/>
              <a:t>PROCESS MAP</a:t>
            </a:r>
            <a:endParaRPr lang="en-US" sz="2800" dirty="0"/>
          </a:p>
        </p:txBody>
      </p:sp>
      <p:pic>
        <p:nvPicPr>
          <p:cNvPr id="11" name="Picture 10" descr="A diagram of a circuit&#10;&#10;Description automatically generated">
            <a:extLst>
              <a:ext uri="{FF2B5EF4-FFF2-40B4-BE49-F238E27FC236}">
                <a16:creationId xmlns:a16="http://schemas.microsoft.com/office/drawing/2014/main" id="{F817658A-0D8A-74AC-26A6-4E6B29AE0793}"/>
              </a:ext>
            </a:extLst>
          </p:cNvPr>
          <p:cNvPicPr>
            <a:picLocks noChangeAspect="1"/>
          </p:cNvPicPr>
          <p:nvPr/>
        </p:nvPicPr>
        <p:blipFill rotWithShape="1">
          <a:blip r:embed="rId2"/>
          <a:srcRect t="3789"/>
          <a:stretch/>
        </p:blipFill>
        <p:spPr>
          <a:xfrm>
            <a:off x="76200" y="1191493"/>
            <a:ext cx="11998036" cy="5618018"/>
          </a:xfrm>
          <a:prstGeom prst="rect">
            <a:avLst/>
          </a:prstGeom>
        </p:spPr>
      </p:pic>
      <p:sp>
        <p:nvSpPr>
          <p:cNvPr id="2" name="Arrow: Left-Right 1">
            <a:extLst>
              <a:ext uri="{FF2B5EF4-FFF2-40B4-BE49-F238E27FC236}">
                <a16:creationId xmlns:a16="http://schemas.microsoft.com/office/drawing/2014/main" id="{4837F80D-1BED-4DF4-8BEC-3DA5DFE9191C}"/>
              </a:ext>
            </a:extLst>
          </p:cNvPr>
          <p:cNvSpPr/>
          <p:nvPr/>
        </p:nvSpPr>
        <p:spPr>
          <a:xfrm>
            <a:off x="3567545" y="136525"/>
            <a:ext cx="8305347" cy="554229"/>
          </a:xfrm>
          <a:prstGeom prst="leftRightArrow">
            <a:avLst>
              <a:gd name="adj1" fmla="val 6249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latin typeface="Forte" panose="03060902040502070203" pitchFamily="66" charset="0"/>
              </a:rPr>
              <a:t>Total Cycle Time from Request preparation to proposal submitted to client.</a:t>
            </a:r>
          </a:p>
        </p:txBody>
      </p:sp>
      <p:sp>
        <p:nvSpPr>
          <p:cNvPr id="3" name="TextBox 2">
            <a:extLst>
              <a:ext uri="{FF2B5EF4-FFF2-40B4-BE49-F238E27FC236}">
                <a16:creationId xmlns:a16="http://schemas.microsoft.com/office/drawing/2014/main" id="{4AED2A30-B174-4159-48BB-B963DAE6C75B}"/>
              </a:ext>
            </a:extLst>
          </p:cNvPr>
          <p:cNvSpPr txBox="1"/>
          <p:nvPr/>
        </p:nvSpPr>
        <p:spPr>
          <a:xfrm>
            <a:off x="335971" y="922293"/>
            <a:ext cx="1586348" cy="230832"/>
          </a:xfrm>
          <a:prstGeom prst="leftRightArrow">
            <a:avLst>
              <a:gd name="adj1" fmla="val 100000"/>
              <a:gd name="adj2" fmla="val 12085"/>
            </a:avLst>
          </a:prstGeom>
          <a:solidFill>
            <a:schemeClr val="bg1"/>
          </a:solidFill>
          <a:ln>
            <a:solidFill>
              <a:schemeClr val="bg2">
                <a:lumMod val="9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Request submission stage</a:t>
            </a:r>
          </a:p>
        </p:txBody>
      </p:sp>
      <p:sp>
        <p:nvSpPr>
          <p:cNvPr id="8" name="TextBox 7">
            <a:extLst>
              <a:ext uri="{FF2B5EF4-FFF2-40B4-BE49-F238E27FC236}">
                <a16:creationId xmlns:a16="http://schemas.microsoft.com/office/drawing/2014/main" id="{8A0B1553-8D62-C4E9-FA93-8661CEEA5C9E}"/>
              </a:ext>
            </a:extLst>
          </p:cNvPr>
          <p:cNvSpPr txBox="1"/>
          <p:nvPr/>
        </p:nvSpPr>
        <p:spPr>
          <a:xfrm>
            <a:off x="2043542" y="915105"/>
            <a:ext cx="6359240" cy="230832"/>
          </a:xfrm>
          <a:prstGeom prst="leftRightArrow">
            <a:avLst>
              <a:gd name="adj1" fmla="val 100000"/>
              <a:gd name="adj2" fmla="val 12085"/>
            </a:avLst>
          </a:prstGeom>
          <a:solidFill>
            <a:schemeClr val="bg1"/>
          </a:solidFill>
          <a:ln>
            <a:solidFill>
              <a:schemeClr val="bg2">
                <a:lumMod val="9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Quote Creation process</a:t>
            </a:r>
          </a:p>
        </p:txBody>
      </p:sp>
      <p:sp>
        <p:nvSpPr>
          <p:cNvPr id="9" name="TextBox 8">
            <a:extLst>
              <a:ext uri="{FF2B5EF4-FFF2-40B4-BE49-F238E27FC236}">
                <a16:creationId xmlns:a16="http://schemas.microsoft.com/office/drawing/2014/main" id="{B1545E81-EDBC-B7A1-830C-0669F8AB14B5}"/>
              </a:ext>
            </a:extLst>
          </p:cNvPr>
          <p:cNvSpPr txBox="1"/>
          <p:nvPr/>
        </p:nvSpPr>
        <p:spPr>
          <a:xfrm>
            <a:off x="8451273" y="918196"/>
            <a:ext cx="1226127" cy="239026"/>
          </a:xfrm>
          <a:prstGeom prst="leftRightArrow">
            <a:avLst>
              <a:gd name="adj1" fmla="val 100000"/>
              <a:gd name="adj2" fmla="val 12085"/>
            </a:avLst>
          </a:prstGeom>
          <a:solidFill>
            <a:schemeClr val="bg1"/>
          </a:solidFill>
          <a:ln>
            <a:solidFill>
              <a:schemeClr val="bg2">
                <a:lumMod val="9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Pricing stage</a:t>
            </a:r>
          </a:p>
        </p:txBody>
      </p:sp>
      <p:sp>
        <p:nvSpPr>
          <p:cNvPr id="10" name="Rectangle: Rounded Corners 9">
            <a:extLst>
              <a:ext uri="{FF2B5EF4-FFF2-40B4-BE49-F238E27FC236}">
                <a16:creationId xmlns:a16="http://schemas.microsoft.com/office/drawing/2014/main" id="{036C5F52-CCAE-A719-8496-503F67C797B3}"/>
              </a:ext>
            </a:extLst>
          </p:cNvPr>
          <p:cNvSpPr/>
          <p:nvPr/>
        </p:nvSpPr>
        <p:spPr>
          <a:xfrm>
            <a:off x="686850" y="6640456"/>
            <a:ext cx="1046018"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1.9 days</a:t>
            </a:r>
          </a:p>
        </p:txBody>
      </p:sp>
      <p:sp>
        <p:nvSpPr>
          <p:cNvPr id="12" name="Rectangle: Rounded Corners 11">
            <a:extLst>
              <a:ext uri="{FF2B5EF4-FFF2-40B4-BE49-F238E27FC236}">
                <a16:creationId xmlns:a16="http://schemas.microsoft.com/office/drawing/2014/main" id="{4C4F62A5-BC48-9FEA-3404-5061202B7AD4}"/>
              </a:ext>
            </a:extLst>
          </p:cNvPr>
          <p:cNvSpPr/>
          <p:nvPr/>
        </p:nvSpPr>
        <p:spPr>
          <a:xfrm>
            <a:off x="2005894" y="6640456"/>
            <a:ext cx="1388466"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2 days</a:t>
            </a:r>
          </a:p>
        </p:txBody>
      </p:sp>
      <p:sp>
        <p:nvSpPr>
          <p:cNvPr id="13" name="Rectangle: Rounded Corners 12">
            <a:extLst>
              <a:ext uri="{FF2B5EF4-FFF2-40B4-BE49-F238E27FC236}">
                <a16:creationId xmlns:a16="http://schemas.microsoft.com/office/drawing/2014/main" id="{F5D1E360-2208-C5D2-3DD7-56B8AAF48DCE}"/>
              </a:ext>
            </a:extLst>
          </p:cNvPr>
          <p:cNvSpPr/>
          <p:nvPr/>
        </p:nvSpPr>
        <p:spPr>
          <a:xfrm>
            <a:off x="3632750" y="6640455"/>
            <a:ext cx="1175643"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3 days</a:t>
            </a:r>
          </a:p>
        </p:txBody>
      </p:sp>
      <p:sp>
        <p:nvSpPr>
          <p:cNvPr id="14" name="Rectangle: Rounded Corners 13">
            <a:extLst>
              <a:ext uri="{FF2B5EF4-FFF2-40B4-BE49-F238E27FC236}">
                <a16:creationId xmlns:a16="http://schemas.microsoft.com/office/drawing/2014/main" id="{583FD690-9594-3060-49E9-3B4A7935D3F6}"/>
              </a:ext>
            </a:extLst>
          </p:cNvPr>
          <p:cNvSpPr/>
          <p:nvPr/>
        </p:nvSpPr>
        <p:spPr>
          <a:xfrm>
            <a:off x="4990914" y="6640455"/>
            <a:ext cx="793356"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3.6 days</a:t>
            </a:r>
          </a:p>
        </p:txBody>
      </p:sp>
      <p:sp>
        <p:nvSpPr>
          <p:cNvPr id="15" name="Rectangle: Rounded Corners 14">
            <a:extLst>
              <a:ext uri="{FF2B5EF4-FFF2-40B4-BE49-F238E27FC236}">
                <a16:creationId xmlns:a16="http://schemas.microsoft.com/office/drawing/2014/main" id="{3E8EE421-692D-B8DE-22E1-F64AFE7EF144}"/>
              </a:ext>
            </a:extLst>
          </p:cNvPr>
          <p:cNvSpPr/>
          <p:nvPr/>
        </p:nvSpPr>
        <p:spPr>
          <a:xfrm>
            <a:off x="5937539" y="6640454"/>
            <a:ext cx="1031298"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2 days</a:t>
            </a:r>
          </a:p>
        </p:txBody>
      </p:sp>
      <p:sp>
        <p:nvSpPr>
          <p:cNvPr id="16" name="Rectangle: Rounded Corners 15">
            <a:extLst>
              <a:ext uri="{FF2B5EF4-FFF2-40B4-BE49-F238E27FC236}">
                <a16:creationId xmlns:a16="http://schemas.microsoft.com/office/drawing/2014/main" id="{8ADAB568-6712-3CDD-D076-93091312B216}"/>
              </a:ext>
            </a:extLst>
          </p:cNvPr>
          <p:cNvSpPr/>
          <p:nvPr/>
        </p:nvSpPr>
        <p:spPr>
          <a:xfrm>
            <a:off x="7151872" y="6640453"/>
            <a:ext cx="1192845"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7.4 days</a:t>
            </a:r>
          </a:p>
        </p:txBody>
      </p:sp>
      <p:sp>
        <p:nvSpPr>
          <p:cNvPr id="17" name="Rectangle: Rounded Corners 16">
            <a:extLst>
              <a:ext uri="{FF2B5EF4-FFF2-40B4-BE49-F238E27FC236}">
                <a16:creationId xmlns:a16="http://schemas.microsoft.com/office/drawing/2014/main" id="{54D90B6F-1F7B-A962-0719-32EC453C9D8D}"/>
              </a:ext>
            </a:extLst>
          </p:cNvPr>
          <p:cNvSpPr/>
          <p:nvPr/>
        </p:nvSpPr>
        <p:spPr>
          <a:xfrm>
            <a:off x="8541759" y="6640453"/>
            <a:ext cx="1086718"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3.1 days</a:t>
            </a:r>
          </a:p>
        </p:txBody>
      </p:sp>
      <p:sp>
        <p:nvSpPr>
          <p:cNvPr id="18" name="Rectangle: Rounded Corners 17">
            <a:extLst>
              <a:ext uri="{FF2B5EF4-FFF2-40B4-BE49-F238E27FC236}">
                <a16:creationId xmlns:a16="http://schemas.microsoft.com/office/drawing/2014/main" id="{9B61993D-E25E-9538-A007-BAA8D5EB04F2}"/>
              </a:ext>
            </a:extLst>
          </p:cNvPr>
          <p:cNvSpPr/>
          <p:nvPr/>
        </p:nvSpPr>
        <p:spPr>
          <a:xfrm>
            <a:off x="9847834" y="6640453"/>
            <a:ext cx="1157654" cy="215443"/>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6.5 days</a:t>
            </a:r>
          </a:p>
        </p:txBody>
      </p:sp>
      <p:sp>
        <p:nvSpPr>
          <p:cNvPr id="19" name="Rectangle: Rounded Corners 18">
            <a:extLst>
              <a:ext uri="{FF2B5EF4-FFF2-40B4-BE49-F238E27FC236}">
                <a16:creationId xmlns:a16="http://schemas.microsoft.com/office/drawing/2014/main" id="{4DBA2A0B-03CF-1F6B-C729-6D8C14443D42}"/>
              </a:ext>
            </a:extLst>
          </p:cNvPr>
          <p:cNvSpPr/>
          <p:nvPr/>
        </p:nvSpPr>
        <p:spPr>
          <a:xfrm>
            <a:off x="11135191" y="6640453"/>
            <a:ext cx="831239" cy="185445"/>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Amasis MT Pro Medium" panose="02040604050005020304" pitchFamily="18" charset="0"/>
              </a:rPr>
              <a:t>2 days</a:t>
            </a:r>
          </a:p>
        </p:txBody>
      </p:sp>
      <p:sp>
        <p:nvSpPr>
          <p:cNvPr id="20" name="TextBox 19">
            <a:extLst>
              <a:ext uri="{FF2B5EF4-FFF2-40B4-BE49-F238E27FC236}">
                <a16:creationId xmlns:a16="http://schemas.microsoft.com/office/drawing/2014/main" id="{33B59F39-EC6D-B813-D967-0FD45129DABD}"/>
              </a:ext>
            </a:extLst>
          </p:cNvPr>
          <p:cNvSpPr txBox="1"/>
          <p:nvPr/>
        </p:nvSpPr>
        <p:spPr>
          <a:xfrm>
            <a:off x="9725891" y="917644"/>
            <a:ext cx="1336964" cy="230832"/>
          </a:xfrm>
          <a:prstGeom prst="leftRightArrow">
            <a:avLst>
              <a:gd name="adj1" fmla="val 100000"/>
              <a:gd name="adj2" fmla="val 12085"/>
            </a:avLst>
          </a:prstGeom>
          <a:solidFill>
            <a:schemeClr val="bg1"/>
          </a:solidFill>
          <a:ln>
            <a:solidFill>
              <a:schemeClr val="bg2">
                <a:lumMod val="9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Documentation stage</a:t>
            </a:r>
          </a:p>
        </p:txBody>
      </p:sp>
      <p:sp>
        <p:nvSpPr>
          <p:cNvPr id="21" name="TextBox 20">
            <a:extLst>
              <a:ext uri="{FF2B5EF4-FFF2-40B4-BE49-F238E27FC236}">
                <a16:creationId xmlns:a16="http://schemas.microsoft.com/office/drawing/2014/main" id="{8DF26125-52A8-0B9D-D018-3CF9D31AEBF5}"/>
              </a:ext>
            </a:extLst>
          </p:cNvPr>
          <p:cNvSpPr txBox="1"/>
          <p:nvPr/>
        </p:nvSpPr>
        <p:spPr>
          <a:xfrm>
            <a:off x="11049000" y="915105"/>
            <a:ext cx="1025236" cy="230000"/>
          </a:xfrm>
          <a:prstGeom prst="leftRightArrow">
            <a:avLst>
              <a:gd name="adj1" fmla="val 100000"/>
              <a:gd name="adj2" fmla="val 12085"/>
            </a:avLst>
          </a:prstGeom>
          <a:solidFill>
            <a:schemeClr val="bg1"/>
          </a:solidFill>
          <a:ln>
            <a:solidFill>
              <a:schemeClr val="bg2">
                <a:lumMod val="90000"/>
              </a:schemeClr>
            </a:solidFill>
          </a:ln>
        </p:spPr>
        <p:txBody>
          <a:bodyPr wrap="square" rtlCol="0" anchor="ctr">
            <a:spAutoFit/>
          </a:bodyPr>
          <a:lstStyle/>
          <a:p>
            <a:pPr algn="ctr"/>
            <a:r>
              <a:rPr lang="en-US" sz="900" dirty="0">
                <a:latin typeface="Abadi" panose="020B0604020104020204" pitchFamily="34" charset="0"/>
                <a:cs typeface="Aharoni" panose="02010803020104030203" pitchFamily="2" charset="-79"/>
              </a:rPr>
              <a:t>Delivery stage</a:t>
            </a:r>
          </a:p>
        </p:txBody>
      </p:sp>
    </p:spTree>
    <p:extLst>
      <p:ext uri="{BB962C8B-B14F-4D97-AF65-F5344CB8AC3E}">
        <p14:creationId xmlns:p14="http://schemas.microsoft.com/office/powerpoint/2010/main" val="2149244618"/>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 presentation_win32" id="{20BAB916-0C38-4072-90E2-88D5F65C14BF}" vid="{AAE39110-1AA0-4626-AB09-1AEDECF4CC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6ABA68-728F-44C2-8940-18E1D6B008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4EF084B-5A4B-4E86-9EFC-7F4F11C202FE}">
  <ds:schemaRefs>
    <ds:schemaRef ds:uri="http://schemas.microsoft.com/sharepoint/v3/contenttype/forms"/>
  </ds:schemaRefs>
</ds:datastoreItem>
</file>

<file path=customXml/itemProps3.xml><?xml version="1.0" encoding="utf-8"?>
<ds:datastoreItem xmlns:ds="http://schemas.openxmlformats.org/officeDocument/2006/customXml" ds:itemID="{F840516B-48FB-4D57-95FA-8E4F976B93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{55FB0F86-9C64-4B98-A0F5-0349F419C93E}tf10081922_win32</Template>
  <TotalTime>1450</TotalTime>
  <Words>3062</Words>
  <Application>Microsoft Office PowerPoint</Application>
  <PresentationFormat>Widescreen</PresentationFormat>
  <Paragraphs>563</Paragraphs>
  <Slides>42</Slides>
  <Notes>1</Notes>
  <HiddenSlides>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Abadi</vt:lpstr>
      <vt:lpstr>ADLaM Display</vt:lpstr>
      <vt:lpstr>Aharoni</vt:lpstr>
      <vt:lpstr>Amasis MT Pro Medium</vt:lpstr>
      <vt:lpstr>Arial</vt:lpstr>
      <vt:lpstr>Bahnschrift</vt:lpstr>
      <vt:lpstr>Calibri</vt:lpstr>
      <vt:lpstr>Eras Bold ITC</vt:lpstr>
      <vt:lpstr>Forte</vt:lpstr>
      <vt:lpstr>Quire Sans Pro Light</vt:lpstr>
      <vt:lpstr>Roboto</vt:lpstr>
      <vt:lpstr>Söhne</vt:lpstr>
      <vt:lpstr>Times New Roman</vt:lpstr>
      <vt:lpstr>Tisa Offc Serif Pro</vt:lpstr>
      <vt:lpstr>Office Theme</vt:lpstr>
      <vt:lpstr>GENTECH BUSINESS SOLUTIONS</vt:lpstr>
      <vt:lpstr>CASE STUDY INFORMATION</vt:lpstr>
      <vt:lpstr>CASE STUDY - Expectations</vt:lpstr>
      <vt:lpstr>Mission statement</vt:lpstr>
      <vt:lpstr>Gentech – Management driven team</vt:lpstr>
      <vt:lpstr>Gentech’s proposal creation process is burdened by substantial inefficiencies and an SLA compliance rate of only 72.32%, which has led to adverse consequences for the company, including a significant impact on the overall bid size, standing at $2.49 billion. These challenges are contributing to increased operational costs, reduced revenue potential, and diminished customer satisfaction.</vt:lpstr>
      <vt:lpstr>Voice of the Customer</vt:lpstr>
      <vt:lpstr>Stakeholder analysis</vt:lpstr>
      <vt:lpstr>PowerPoint Presentation</vt:lpstr>
      <vt:lpstr>PROJECT GANTT CHART</vt:lpstr>
      <vt:lpstr>Project Charter</vt:lpstr>
      <vt:lpstr>KPI &amp; Operational Definition</vt:lpstr>
      <vt:lpstr>Data Collection &amp; details</vt:lpstr>
      <vt:lpstr>Quality Metrics </vt:lpstr>
      <vt:lpstr>Data distribution of total cycle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Defect details based on the Geography &amp; Brand</vt:lpstr>
      <vt:lpstr>SLA % &amp; Bid Size with respect to the Brands.</vt:lpstr>
      <vt:lpstr>Scatter plot on Cycle time against Bid Size (By both Geolocations &amp; Brand)</vt:lpstr>
      <vt:lpstr>Pareto analysis on the Process Cycle times</vt:lpstr>
      <vt:lpstr>Pareto analysis on the Seller Feed back</vt:lpstr>
      <vt:lpstr>PowerPoint Presentation</vt:lpstr>
      <vt:lpstr>Pareto analysis on the BSS Feedback</vt:lpstr>
      <vt:lpstr>PowerPoint Presentation</vt:lpstr>
      <vt:lpstr>5 Why Analysis</vt:lpstr>
      <vt:lpstr>PROCESS MAP (Analyzed with pain points)</vt:lpstr>
      <vt:lpstr>Fishbone diagram</vt:lpstr>
      <vt:lpstr>Improvement  (Recommended Solution)</vt:lpstr>
      <vt:lpstr>Improvement  (Recommended Solution)</vt:lpstr>
      <vt:lpstr>Improvement  (Recommended Solution)</vt:lpstr>
      <vt:lpstr>Improvement  (Recommended Solution)</vt:lpstr>
      <vt:lpstr>Updated Process Map</vt:lpstr>
      <vt:lpstr>CONTROL</vt:lpstr>
      <vt:lpstr>Conclusion :</vt:lpstr>
      <vt:lpstr>TASK FORCE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business plan</dc:title>
  <dc:creator>Balaji Raj Veluchamy (Student)</dc:creator>
  <cp:lastModifiedBy>Balaji Raj Veluchamy (Student)</cp:lastModifiedBy>
  <cp:revision>1</cp:revision>
  <dcterms:created xsi:type="dcterms:W3CDTF">2023-11-04T05:22:14Z</dcterms:created>
  <dcterms:modified xsi:type="dcterms:W3CDTF">2023-11-08T20:18:03Z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